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inimized" preferSingleView="1">
    <p:restoredLeft sz="16025" autoAdjust="0"/>
    <p:restoredTop sz="79466" autoAdjust="0"/>
  </p:normalViewPr>
  <p:slideViewPr>
    <p:cSldViewPr>
      <p:cViewPr>
        <p:scale>
          <a:sx n="89" d="100"/>
          <a:sy n="89" d="100"/>
        </p:scale>
        <p:origin x="480" y="-67"/>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31820B4-CDA5-4442-89E6-B7C71BE3AF6A}"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B899466-5479-42CC-A443-81EFA4F80B20}" type="slidenum">
              <a:rPr lang="en-GB" altLang="en-US" sz="1200"/>
              <a:pPr/>
              <a:t>1</a:t>
            </a:fld>
            <a:endParaRPr lang="en-GB" altLang="en-US" sz="1200"/>
          </a:p>
        </p:txBody>
      </p:sp>
      <p:sp>
        <p:nvSpPr>
          <p:cNvPr id="5123" name="Rectangle 2"/>
          <p:cNvSpPr>
            <a:spLocks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fr-F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7FC643D-6FBF-42CE-B676-6F074D49EE97}" type="slidenum">
              <a:rPr lang="en-GB" altLang="en-US" sz="1200"/>
              <a:pPr/>
              <a:t>2</a:t>
            </a:fld>
            <a:endParaRPr lang="en-GB" altLang="en-US" sz="1200"/>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fr-F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46" descr="blue_dark_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7"/>
          <p:cNvSpPr>
            <a:spLocks noChangeArrowheads="1"/>
          </p:cNvSpPr>
          <p:nvPr/>
        </p:nvSpPr>
        <p:spPr bwMode="auto">
          <a:xfrm>
            <a:off x="5435600" y="6308725"/>
            <a:ext cx="2232025" cy="360363"/>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fr-FR" altLang="fr-FR"/>
          </a:p>
        </p:txBody>
      </p:sp>
      <p:sp>
        <p:nvSpPr>
          <p:cNvPr id="3074" name="Rectangle 2"/>
          <p:cNvSpPr>
            <a:spLocks noGrp="1" noChangeArrowheads="1"/>
          </p:cNvSpPr>
          <p:nvPr>
            <p:ph type="ctrTitle"/>
          </p:nvPr>
        </p:nvSpPr>
        <p:spPr>
          <a:xfrm>
            <a:off x="457200" y="1828800"/>
            <a:ext cx="8305800" cy="1143000"/>
          </a:xfrm>
          <a:solidFill>
            <a:schemeClr val="bg2">
              <a:alpha val="0"/>
            </a:schemeClr>
          </a:solidFill>
        </p:spPr>
        <p:txBody>
          <a:bodyPr/>
          <a:lstStyle>
            <a:lvl1pPr>
              <a:defRPr>
                <a:solidFill>
                  <a:schemeClr val="bg1"/>
                </a:solidFill>
              </a:defRPr>
            </a:lvl1pPr>
          </a:lstStyle>
          <a:p>
            <a:pPr lvl="0"/>
            <a:r>
              <a:rPr lang="fr-FR" altLang="en-US" noProof="0" smtClean="0"/>
              <a:t>Modifiez le style du titre</a:t>
            </a:r>
            <a:endParaRPr lang="en-GB" altLang="en-US" noProof="0" smtClean="0"/>
          </a:p>
        </p:txBody>
      </p:sp>
      <p:sp>
        <p:nvSpPr>
          <p:cNvPr id="3075" name="Rectangle 3"/>
          <p:cNvSpPr>
            <a:spLocks noGrp="1" noChangeArrowheads="1"/>
          </p:cNvSpPr>
          <p:nvPr>
            <p:ph type="subTitle" idx="1"/>
          </p:nvPr>
        </p:nvSpPr>
        <p:spPr>
          <a:xfrm>
            <a:off x="457200" y="2971800"/>
            <a:ext cx="8305800" cy="1066800"/>
          </a:xfrm>
          <a:solidFill>
            <a:schemeClr val="bg2">
              <a:alpha val="0"/>
            </a:schemeClr>
          </a:solidFill>
        </p:spPr>
        <p:txBody>
          <a:bodyPr/>
          <a:lstStyle>
            <a:lvl1pPr marL="0" indent="0">
              <a:defRPr sz="2000">
                <a:solidFill>
                  <a:schemeClr val="bg1"/>
                </a:solidFill>
              </a:defRPr>
            </a:lvl1pPr>
          </a:lstStyle>
          <a:p>
            <a:pPr lvl="0"/>
            <a:r>
              <a:rPr lang="fr-FR" altLang="en-US" noProof="0" smtClean="0"/>
              <a:t>Modifier le style des sous-titres du masque</a:t>
            </a:r>
            <a:endParaRPr lang="en-GB" altLang="en-US" noProof="0" smtClean="0"/>
          </a:p>
        </p:txBody>
      </p:sp>
      <p:sp>
        <p:nvSpPr>
          <p:cNvPr id="6" name="Espace réservé du pied de page 5"/>
          <p:cNvSpPr>
            <a:spLocks noGrp="1" noChangeArrowheads="1"/>
          </p:cNvSpPr>
          <p:nvPr>
            <p:ph type="ftr" sz="quarter" idx="10"/>
          </p:nvPr>
        </p:nvSpPr>
        <p:spPr>
          <a:xfrm>
            <a:off x="6324600" y="4038600"/>
            <a:ext cx="2133600" cy="457200"/>
          </a:xfrm>
        </p:spPr>
        <p:txBody>
          <a:bodyPr/>
          <a:lstStyle>
            <a:lvl1pPr algn="ctr">
              <a:defRPr sz="1000" smtClean="0"/>
            </a:lvl1pPr>
          </a:lstStyle>
          <a:p>
            <a:pPr>
              <a:defRPr/>
            </a:pPr>
            <a:r>
              <a:rPr lang="en-GB" altLang="en-US"/>
              <a:t>footer</a:t>
            </a:r>
            <a:endParaRPr lang="en-GB" altLang="en-US">
              <a:solidFill>
                <a:schemeClr val="tx1"/>
              </a:solidFill>
            </a:endParaRPr>
          </a:p>
        </p:txBody>
      </p:sp>
    </p:spTree>
    <p:extLst>
      <p:ext uri="{BB962C8B-B14F-4D97-AF65-F5344CB8AC3E}">
        <p14:creationId xmlns:p14="http://schemas.microsoft.com/office/powerpoint/2010/main" val="2479474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A8E1C1-C722-4D2F-819A-06463B672FCE}"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343918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6550" y="990600"/>
            <a:ext cx="2076450" cy="5181600"/>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990600"/>
            <a:ext cx="6076950" cy="51816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AB8D03-F749-49F8-BE03-B8B821C6049E}"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255911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270C5E-1C66-4BEC-AE9F-3256C4684EC4}"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222980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4F036E-F1B4-47E3-933B-D7B49BC5FCB1}"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160167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2133600"/>
            <a:ext cx="4076700" cy="4038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86300" y="2133600"/>
            <a:ext cx="4076700" cy="40386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6AB6264-3FC4-44C2-A3F9-7877F17F0C20}"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1898326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C3981AB-A180-4116-8EB5-F17228527FDA}"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240911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9EFF418-C0BD-4B82-B95B-7940790B86FF}"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795253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ED64456-F756-4FF0-8C9F-A6DC7C0ABAD2}"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66991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738389-C7BF-4229-9205-5BFC6D239D0D}"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303258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smtClean="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en-GB" altLang="en-US"/>
              <a:t>date</a:t>
            </a:r>
            <a:endParaRPr lang="en-GB" altLang="en-US">
              <a:solidFill>
                <a:schemeClr val="tx1"/>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a:t>footer</a:t>
            </a:r>
            <a:endParaRPr lang="en-GB" altLang="en-US">
              <a:solidFill>
                <a:schemeClr val="tx1"/>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2FD37B6-0ED1-4D32-9CF3-9FB88F10B5CF}" type="slidenum">
              <a:rPr lang="en-GB" altLang="en-US"/>
              <a:pPr>
                <a:defRPr/>
              </a:pPr>
              <a:t>‹N°›</a:t>
            </a:fld>
            <a:endParaRPr lang="en-GB" altLang="en-US">
              <a:solidFill>
                <a:schemeClr val="tx1"/>
              </a:solidFill>
            </a:endParaRPr>
          </a:p>
        </p:txBody>
      </p:sp>
    </p:spTree>
    <p:extLst>
      <p:ext uri="{BB962C8B-B14F-4D97-AF65-F5344CB8AC3E}">
        <p14:creationId xmlns:p14="http://schemas.microsoft.com/office/powerpoint/2010/main" val="398623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blue_d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990600"/>
            <a:ext cx="8305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Cliquez pour modifier le style du titre</a:t>
            </a:r>
          </a:p>
        </p:txBody>
      </p:sp>
      <p:sp>
        <p:nvSpPr>
          <p:cNvPr id="1028" name="Rectangle 3"/>
          <p:cNvSpPr>
            <a:spLocks noGrp="1" noChangeArrowheads="1"/>
          </p:cNvSpPr>
          <p:nvPr>
            <p:ph type="body" idx="1"/>
          </p:nvPr>
        </p:nvSpPr>
        <p:spPr bwMode="auto">
          <a:xfrm>
            <a:off x="457200" y="2133600"/>
            <a:ext cx="83058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Cliquez pour modifier les styles du texte du masque</a:t>
            </a:r>
          </a:p>
          <a:p>
            <a:pPr lvl="1"/>
            <a:r>
              <a:rPr lang="en-GB" altLang="en-US" smtClean="0"/>
              <a:t>Deuxième niveau</a:t>
            </a:r>
          </a:p>
          <a:p>
            <a:pPr lvl="2"/>
            <a:r>
              <a:rPr lang="en-GB" altLang="en-US" smtClean="0"/>
              <a:t>Troisième niveau</a:t>
            </a:r>
          </a:p>
          <a:p>
            <a:pPr lvl="3"/>
            <a:r>
              <a:rPr lang="en-GB" altLang="en-US" smtClean="0"/>
              <a:t>Quatrième niveau</a:t>
            </a:r>
          </a:p>
          <a:p>
            <a:pPr lvl="4"/>
            <a:r>
              <a:rPr lang="en-GB" altLang="en-US" smtClean="0"/>
              <a:t>Cinquième niveau</a:t>
            </a:r>
          </a:p>
        </p:txBody>
      </p:sp>
      <p:sp>
        <p:nvSpPr>
          <p:cNvPr id="2" name="Rectangle 4"/>
          <p:cNvSpPr>
            <a:spLocks noGrp="1" noChangeArrowheads="1"/>
          </p:cNvSpPr>
          <p:nvPr>
            <p:ph type="dt" sz="half" idx="2"/>
          </p:nvPr>
        </p:nvSpPr>
        <p:spPr bwMode="auto">
          <a:xfrm>
            <a:off x="5486400" y="6400800"/>
            <a:ext cx="1524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solidFill>
                  <a:schemeClr val="bg1"/>
                </a:solidFill>
              </a:defRPr>
            </a:lvl1pPr>
          </a:lstStyle>
          <a:p>
            <a:pPr>
              <a:defRPr/>
            </a:pPr>
            <a:r>
              <a:rPr lang="en-GB" altLang="en-US"/>
              <a:t>date</a:t>
            </a:r>
            <a:endParaRPr lang="en-GB" altLang="en-US">
              <a:solidFill>
                <a:schemeClr val="tx1"/>
              </a:solidFill>
            </a:endParaRPr>
          </a:p>
        </p:txBody>
      </p:sp>
      <p:sp>
        <p:nvSpPr>
          <p:cNvPr id="1029" name="Rectangle 5"/>
          <p:cNvSpPr>
            <a:spLocks noGrp="1" noChangeArrowheads="1"/>
          </p:cNvSpPr>
          <p:nvPr>
            <p:ph type="ftr" sz="quarter" idx="3"/>
          </p:nvPr>
        </p:nvSpPr>
        <p:spPr bwMode="auto">
          <a:xfrm>
            <a:off x="1066800" y="6400800"/>
            <a:ext cx="441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solidFill>
                  <a:schemeClr val="bg1"/>
                </a:solidFill>
              </a:defRPr>
            </a:lvl1pPr>
          </a:lstStyle>
          <a:p>
            <a:pPr>
              <a:defRPr/>
            </a:pPr>
            <a:r>
              <a:rPr lang="en-GB" altLang="en-US"/>
              <a:t>footer</a:t>
            </a:r>
            <a:endParaRPr lang="en-GB" altLang="en-US">
              <a:solidFill>
                <a:schemeClr val="tx1"/>
              </a:solidFill>
            </a:endParaRPr>
          </a:p>
        </p:txBody>
      </p:sp>
      <p:sp>
        <p:nvSpPr>
          <p:cNvPr id="1030" name="Rectangle 6"/>
          <p:cNvSpPr>
            <a:spLocks noGrp="1" noChangeArrowheads="1"/>
          </p:cNvSpPr>
          <p:nvPr>
            <p:ph type="sldNum" sz="quarter" idx="4"/>
          </p:nvPr>
        </p:nvSpPr>
        <p:spPr bwMode="auto">
          <a:xfrm>
            <a:off x="7010400" y="6400800"/>
            <a:ext cx="914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solidFill>
                  <a:schemeClr val="bg1"/>
                </a:solidFill>
              </a:defRPr>
            </a:lvl1pPr>
          </a:lstStyle>
          <a:p>
            <a:pPr>
              <a:defRPr/>
            </a:pPr>
            <a:fld id="{11F02D79-83CD-4EB2-8A74-486337D7A181}" type="slidenum">
              <a:rPr lang="en-GB" altLang="en-US"/>
              <a:pPr>
                <a:defRPr/>
              </a:pPr>
              <a:t>‹N°›</a:t>
            </a:fld>
            <a:endParaRPr lang="en-GB" alt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l" rtl="0" eaLnBrk="1" fontAlgn="base" hangingPunct="1">
        <a:spcBef>
          <a:spcPct val="0"/>
        </a:spcBef>
        <a:spcAft>
          <a:spcPct val="0"/>
        </a:spcAft>
        <a:defRPr sz="2600" b="1" kern="1200">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2pPr>
      <a:lvl3pPr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3pPr>
      <a:lvl4pPr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4pPr>
      <a:lvl5pPr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5pPr>
      <a:lvl6pPr marL="457200"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6pPr>
      <a:lvl7pPr marL="914400"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7pPr>
      <a:lvl8pPr marL="1371600"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8pPr>
      <a:lvl9pPr marL="1828800" algn="l" rtl="0" eaLnBrk="1" fontAlgn="base" hangingPunct="1">
        <a:spcBef>
          <a:spcPct val="0"/>
        </a:spcBef>
        <a:spcAft>
          <a:spcPct val="0"/>
        </a:spcAft>
        <a:defRPr sz="2600" b="1">
          <a:solidFill>
            <a:schemeClr val="tx2"/>
          </a:solidFill>
          <a:latin typeface="Arial" panose="020B0604020202020204" pitchFamily="34" charset="0"/>
          <a:ea typeface="ＭＳ Ｐゴシック" panose="020B0600070205080204" pitchFamily="34" charset="-128"/>
        </a:defRPr>
      </a:lvl9pPr>
    </p:titleStyle>
    <p:bodyStyle>
      <a:lvl1pPr marL="342900" indent="-342900" algn="l" rtl="0" eaLnBrk="1" fontAlgn="base" hangingPunct="1">
        <a:spcBef>
          <a:spcPct val="20000"/>
        </a:spcBef>
        <a:spcAft>
          <a:spcPct val="0"/>
        </a:spcAft>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Times" panose="02020603050405020304" pitchFamily="18" charset="0"/>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ern="1200">
          <a:solidFill>
            <a:schemeClr val="tx1"/>
          </a:solidFill>
          <a:latin typeface="+mn-lt"/>
          <a:ea typeface="+mn-ea"/>
          <a:cs typeface="+mn-cs"/>
        </a:defRPr>
      </a:lvl3pPr>
      <a:lvl4pPr marL="1562100" indent="-228600" algn="l" rtl="0" eaLnBrk="1" fontAlgn="base" hangingPunct="1">
        <a:spcBef>
          <a:spcPct val="20000"/>
        </a:spcBef>
        <a:spcAft>
          <a:spcPct val="0"/>
        </a:spcAft>
        <a:buFont typeface="Times" panose="02020603050405020304" pitchFamily="18" charset="0"/>
        <a:buChar char="•"/>
        <a:defRPr sz="1600" kern="1200">
          <a:solidFill>
            <a:schemeClr val="tx1"/>
          </a:solidFill>
          <a:latin typeface="+mn-lt"/>
          <a:ea typeface="+mn-ea"/>
          <a:cs typeface="+mn-cs"/>
        </a:defRPr>
      </a:lvl4pPr>
      <a:lvl5pPr marL="1981200" indent="-228600" algn="l" rtl="0" eaLnBrk="1" fontAlgn="base" hangingPunct="1">
        <a:spcBef>
          <a:spcPct val="20000"/>
        </a:spcBef>
        <a:spcAft>
          <a:spcPct val="0"/>
        </a:spcAft>
        <a:buFont typeface="Times" panose="02020603050405020304" pitchFamily="18" charset="0"/>
        <a:buChar char="•"/>
        <a:defRPr sz="1600" 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fr-FR" altLang="en-US" smtClean="0"/>
              <a:t>La reconnaissance par l’Autorité centrale fédérale des décisions d’adoption prononcées à l’étranger</a:t>
            </a:r>
          </a:p>
        </p:txBody>
      </p:sp>
      <p:sp>
        <p:nvSpPr>
          <p:cNvPr id="4099" name="Rectangle 3"/>
          <p:cNvSpPr>
            <a:spLocks noGrp="1" noChangeArrowheads="1"/>
          </p:cNvSpPr>
          <p:nvPr>
            <p:ph type="subTitle" idx="1"/>
          </p:nvPr>
        </p:nvSpPr>
        <p:spPr/>
        <p:txBody>
          <a:bodyPr/>
          <a:lstStyle/>
          <a:p>
            <a:pPr algn="ctr" eaLnBrk="1" hangingPunct="1"/>
            <a:r>
              <a:rPr lang="fr-FR" altLang="en-US" i="1" smtClean="0"/>
              <a:t>Assemblée générale du GAPEC </a:t>
            </a:r>
            <a:br>
              <a:rPr lang="fr-FR" altLang="en-US" i="1" smtClean="0"/>
            </a:br>
            <a:r>
              <a:rPr lang="fr-FR" altLang="en-US" i="1" smtClean="0"/>
              <a:t>16 </a:t>
            </a:r>
            <a:r>
              <a:rPr lang="fr-FR" altLang="en-US" i="1" smtClean="0"/>
              <a:t>janvier </a:t>
            </a:r>
            <a:r>
              <a:rPr lang="fr-FR" altLang="en-US" i="1" smtClean="0"/>
              <a:t>2020 </a:t>
            </a:r>
            <a:endParaRPr lang="fr-FR" altLang="en-US" i="1" smtClean="0"/>
          </a:p>
          <a:p>
            <a:pPr eaLnBrk="1" hangingPunct="1"/>
            <a:endParaRPr lang="fr-F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3"/>
          <p:cNvSpPr>
            <a:spLocks noGrp="1"/>
          </p:cNvSpPr>
          <p:nvPr>
            <p:ph type="dt"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6147" name="Espace réservé du pied de page 4"/>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6148"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1CFA5ED-F82A-4265-B737-DED9B4B7E0A3}" type="slidenum">
              <a:rPr lang="en-GB" altLang="en-US" sz="1200">
                <a:solidFill>
                  <a:schemeClr val="bg1"/>
                </a:solidFill>
              </a:rPr>
              <a:pPr/>
              <a:t>2</a:t>
            </a:fld>
            <a:endParaRPr lang="en-GB" altLang="en-US" sz="1200"/>
          </a:p>
        </p:txBody>
      </p:sp>
      <p:sp>
        <p:nvSpPr>
          <p:cNvPr id="6149" name="Rectangle 2"/>
          <p:cNvSpPr>
            <a:spLocks noGrp="1" noChangeArrowheads="1"/>
          </p:cNvSpPr>
          <p:nvPr>
            <p:ph type="title"/>
          </p:nvPr>
        </p:nvSpPr>
        <p:spPr>
          <a:xfrm>
            <a:off x="395288" y="1268413"/>
            <a:ext cx="8305800" cy="1143000"/>
          </a:xfrm>
        </p:spPr>
        <p:txBody>
          <a:bodyPr/>
          <a:lstStyle/>
          <a:p>
            <a:pPr eaLnBrk="1" hangingPunct="1"/>
            <a:r>
              <a:rPr lang="fr-BE" altLang="fr-FR" sz="2800" smtClean="0">
                <a:solidFill>
                  <a:schemeClr val="tx1"/>
                </a:solidFill>
              </a:rPr>
              <a:t>1. Ce que prévoit l’article 367-2 du Code civil : </a:t>
            </a:r>
            <a:r>
              <a:rPr lang="en-GB" altLang="fr-FR" smtClean="0"/>
              <a:t/>
            </a:r>
            <a:br>
              <a:rPr lang="en-GB" altLang="fr-FR" smtClean="0"/>
            </a:br>
            <a:endParaRPr lang="fr-FR" altLang="en-US" smtClean="0"/>
          </a:p>
        </p:txBody>
      </p:sp>
      <p:sp>
        <p:nvSpPr>
          <p:cNvPr id="6150" name="Rectangle 3"/>
          <p:cNvSpPr>
            <a:spLocks noGrp="1" noChangeArrowheads="1"/>
          </p:cNvSpPr>
          <p:nvPr>
            <p:ph type="body" idx="1"/>
          </p:nvPr>
        </p:nvSpPr>
        <p:spPr>
          <a:xfrm>
            <a:off x="403225" y="1865313"/>
            <a:ext cx="8305800" cy="4038600"/>
          </a:xfrm>
        </p:spPr>
        <p:txBody>
          <a:bodyPr/>
          <a:lstStyle/>
          <a:p>
            <a:pPr eaLnBrk="1" hangingPunct="1"/>
            <a:r>
              <a:rPr lang="fr-FR" altLang="en-US" sz="1800" i="1" smtClean="0"/>
              <a:t>« Lorsque les conditions de la reconnaissance en Belgique d'une décision portant établissement, conversion, révocation ou révision d'une adoption, rendue dans un Etat étranger, sont réunies, l'autorité centrale fédérale transmet via la BAEC à l'officier de l'état civil les données nécessaires à l'établissement des actes suivants :</a:t>
            </a:r>
          </a:p>
          <a:p>
            <a:pPr eaLnBrk="1" hangingPunct="1"/>
            <a:r>
              <a:rPr lang="fr-FR" altLang="en-US" sz="1800" i="1" smtClean="0"/>
              <a:t>   - l'acte d'adoption;</a:t>
            </a:r>
          </a:p>
          <a:p>
            <a:pPr eaLnBrk="1" hangingPunct="1"/>
            <a:r>
              <a:rPr lang="fr-FR" altLang="en-US" sz="1800" i="1" smtClean="0"/>
              <a:t>   - l'acte de naissance, sur la base de l'acte étranger.</a:t>
            </a:r>
          </a:p>
          <a:p>
            <a:pPr eaLnBrk="1" hangingPunct="1"/>
            <a:r>
              <a:rPr lang="fr-FR" altLang="en-US" sz="1800" i="1" smtClean="0"/>
              <a:t>   L'officier de l'état civil compétent conformément à l'article 368-1 établit l'acte d'adoption et l'acte de naissance. L'officier de l'état civil en avise l'autorité centrale fédérale.</a:t>
            </a:r>
          </a:p>
          <a:p>
            <a:pPr eaLnBrk="1" hangingPunct="1"/>
            <a:r>
              <a:rPr lang="fr-FR" altLang="en-US" sz="1800" i="1" smtClean="0"/>
              <a:t>   L'autorité centrale fédérale en avise les autorités centrales communautaires.</a:t>
            </a:r>
          </a:p>
          <a:p>
            <a:pPr eaLnBrk="1" hangingPunct="1"/>
            <a:r>
              <a:rPr lang="fr-FR" altLang="en-US" sz="1800" i="1" smtClean="0"/>
              <a:t>   L'acte d'adoption fait preuve de la reconnaissance de la décision étrangère par l'autorité centrale fédérale. </a:t>
            </a:r>
          </a:p>
          <a:p>
            <a:pPr eaLnBrk="1" hangingPunct="1"/>
            <a:r>
              <a:rPr lang="fr-FR" altLang="en-US" sz="1800" i="1" smtClean="0"/>
              <a:t>(…)»</a:t>
            </a:r>
          </a:p>
          <a:p>
            <a:pPr eaLnBrk="1" hangingPunct="1"/>
            <a:endParaRPr lang="fr-FR"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BE" altLang="fr-FR" sz="2800" smtClean="0">
                <a:solidFill>
                  <a:schemeClr val="tx1"/>
                </a:solidFill>
              </a:rPr>
              <a:t>2. Concrètement :</a:t>
            </a:r>
            <a:endParaRPr lang="en-GB" altLang="fr-FR" smtClean="0">
              <a:solidFill>
                <a:schemeClr val="tx1"/>
              </a:solidFill>
            </a:endParaRPr>
          </a:p>
        </p:txBody>
      </p:sp>
      <p:sp>
        <p:nvSpPr>
          <p:cNvPr id="8195" name="Espace réservé du contenu 2"/>
          <p:cNvSpPr>
            <a:spLocks noGrp="1"/>
          </p:cNvSpPr>
          <p:nvPr>
            <p:ph idx="1"/>
          </p:nvPr>
        </p:nvSpPr>
        <p:spPr/>
        <p:txBody>
          <a:bodyPr/>
          <a:lstStyle/>
          <a:p>
            <a:pPr eaLnBrk="1" hangingPunct="1"/>
            <a:r>
              <a:rPr lang="fr-FR" altLang="fr-FR" smtClean="0"/>
              <a:t>Une fois l’adoption reconnue par l’ACF, l’ACF transmet, </a:t>
            </a:r>
            <a:r>
              <a:rPr lang="fr-FR" altLang="fr-FR" b="1" smtClean="0"/>
              <a:t>par email</a:t>
            </a:r>
            <a:r>
              <a:rPr lang="fr-FR" altLang="fr-FR" smtClean="0"/>
              <a:t>, au service de l’état civil de la commune de résidence de l’adopté, ou des adoptants, </a:t>
            </a:r>
            <a:r>
              <a:rPr lang="fr-FR" altLang="fr-FR" b="1" smtClean="0"/>
              <a:t>une attestation </a:t>
            </a:r>
            <a:r>
              <a:rPr lang="fr-FR" altLang="fr-FR" smtClean="0"/>
              <a:t>contenant les informations nécessaires à l’établissement de l’acte d’adoption et de l’acte de naissance. </a:t>
            </a:r>
          </a:p>
          <a:p>
            <a:pPr eaLnBrk="1" hangingPunct="1"/>
            <a:endParaRPr lang="fr-FR" altLang="fr-FR" smtClean="0"/>
          </a:p>
          <a:p>
            <a:pPr eaLnBrk="1" hangingPunct="1"/>
            <a:r>
              <a:rPr lang="fr-FR" altLang="fr-FR" smtClean="0"/>
              <a:t>L’attestation peut être conservée dans le dossier de la commune et n’a pas de valeur juridique autonome. </a:t>
            </a:r>
          </a:p>
          <a:p>
            <a:pPr eaLnBrk="1" hangingPunct="1"/>
            <a:endParaRPr lang="en-GB" altLang="fr-FR" smtClean="0"/>
          </a:p>
        </p:txBody>
      </p:sp>
      <p:sp>
        <p:nvSpPr>
          <p:cNvPr id="8196" name="Espace réservé de la date 3"/>
          <p:cNvSpPr>
            <a:spLocks noGrp="1"/>
          </p:cNvSpPr>
          <p:nvPr>
            <p:ph type="dt" sz="quarter" idx="10"/>
          </p:nvPr>
        </p:nvSpPr>
        <p:spPr>
          <a:xfrm>
            <a:off x="5435600" y="6400800"/>
            <a:ext cx="1574800" cy="457200"/>
          </a:xfrm>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8197"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7CF9D92-061F-4243-88A0-F04DE3AA35D8}" type="slidenum">
              <a:rPr lang="en-GB" altLang="en-US" sz="1200">
                <a:solidFill>
                  <a:schemeClr val="bg1"/>
                </a:solidFill>
              </a:rPr>
              <a:pPr/>
              <a:t>3</a:t>
            </a:fld>
            <a:endParaRPr lang="en-GB" altLang="en-US" sz="1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BE" altLang="fr-FR" sz="2800" smtClean="0">
                <a:solidFill>
                  <a:schemeClr val="tx1"/>
                </a:solidFill>
              </a:rPr>
              <a:t>Quels documents accompagnent cette attestation </a:t>
            </a:r>
            <a:r>
              <a:rPr lang="fr-BE" altLang="fr-FR" sz="2400" smtClean="0">
                <a:solidFill>
                  <a:schemeClr val="tx1"/>
                </a:solidFill>
              </a:rPr>
              <a:t>? </a:t>
            </a:r>
            <a:endParaRPr lang="en-GB" altLang="fr-FR" smtClean="0">
              <a:solidFill>
                <a:schemeClr val="tx1"/>
              </a:solidFill>
            </a:endParaRPr>
          </a:p>
        </p:txBody>
      </p:sp>
      <p:sp>
        <p:nvSpPr>
          <p:cNvPr id="3" name="Espace réservé du contenu 2"/>
          <p:cNvSpPr>
            <a:spLocks noGrp="1"/>
          </p:cNvSpPr>
          <p:nvPr>
            <p:ph idx="1"/>
          </p:nvPr>
        </p:nvSpPr>
        <p:spPr/>
        <p:txBody>
          <a:bodyPr/>
          <a:lstStyle/>
          <a:p>
            <a:pPr algn="just" eaLnBrk="1" hangingPunct="1">
              <a:lnSpc>
                <a:spcPct val="107000"/>
              </a:lnSpc>
              <a:spcAft>
                <a:spcPts val="0"/>
              </a:spcAft>
              <a:buFont typeface="Calibri" panose="020F0502020204030204" pitchFamily="34" charset="0"/>
              <a:buChar char="-"/>
              <a:defRPr/>
            </a:pPr>
            <a:r>
              <a:rPr lang="fr-BE" dirty="0" smtClean="0">
                <a:latin typeface="Calibri" panose="020F0502020204030204" pitchFamily="34" charset="0"/>
                <a:ea typeface="Calibri" panose="020F0502020204030204" pitchFamily="34" charset="0"/>
                <a:cs typeface="Times New Roman" panose="02020603050405020304" pitchFamily="18" charset="0"/>
              </a:rPr>
              <a:t>Une copie scannée de la décision étrangère d’adoption (+ traduction éventuelle) ;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07000"/>
              </a:lnSpc>
              <a:spcAft>
                <a:spcPts val="800"/>
              </a:spcAft>
              <a:buFont typeface="Calibri" panose="020F0502020204030204" pitchFamily="34" charset="0"/>
              <a:buChar char="-"/>
              <a:defRPr/>
            </a:pPr>
            <a:r>
              <a:rPr lang="fr-BE" dirty="0" smtClean="0">
                <a:latin typeface="Calibri" panose="020F0502020204030204" pitchFamily="34" charset="0"/>
                <a:ea typeface="Calibri" panose="020F0502020204030204" pitchFamily="34" charset="0"/>
                <a:cs typeface="Times New Roman" panose="02020603050405020304" pitchFamily="18" charset="0"/>
              </a:rPr>
              <a:t>Une copie scannée de l’acte de naissance de l’adopté, si possible avant et après adoption ( + traduction(s) éventuelle(s)) ;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228600" algn="just" eaLnBrk="1" hangingPunct="1">
              <a:lnSpc>
                <a:spcPct val="107000"/>
              </a:lnSpc>
              <a:spcAft>
                <a:spcPts val="800"/>
              </a:spcAft>
              <a:defRPr/>
            </a:pPr>
            <a:r>
              <a:rPr lang="fr-BE" dirty="0" smtClean="0">
                <a:latin typeface="Calibri" panose="020F0502020204030204" pitchFamily="34" charset="0"/>
                <a:ea typeface="Calibri" panose="020F0502020204030204" pitchFamily="34" charset="0"/>
                <a:cs typeface="Times New Roman" panose="02020603050405020304" pitchFamily="18" charset="0"/>
              </a:rPr>
              <a:t>Ces documents doivent être placés en annexe dans la BAEC. L’acte de naissance en annexe de l’acte de naissance à la belge et la décision en annexe de l’acte d’adoption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lnSpc>
                <a:spcPct val="107000"/>
              </a:lnSpc>
              <a:spcAft>
                <a:spcPts val="800"/>
              </a:spcAft>
              <a:buFont typeface="Calibri" panose="020F0502020204030204" pitchFamily="34" charset="0"/>
              <a:buChar char="-"/>
              <a:defRPr/>
            </a:pPr>
            <a:r>
              <a:rPr lang="fr-BE" dirty="0" smtClean="0">
                <a:latin typeface="Calibri" panose="020F0502020204030204" pitchFamily="34" charset="0"/>
                <a:ea typeface="Calibri" panose="020F0502020204030204" pitchFamily="34" charset="0"/>
                <a:cs typeface="Times New Roman" panose="02020603050405020304" pitchFamily="18" charset="0"/>
              </a:rPr>
              <a:t>Le cas échéant, une déclaration de choix de nom(s).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GB" dirty="0" smtClean="0"/>
          </a:p>
        </p:txBody>
      </p:sp>
      <p:sp>
        <p:nvSpPr>
          <p:cNvPr id="9220" name="Espace réservé de la date 3"/>
          <p:cNvSpPr>
            <a:spLocks noGrp="1"/>
          </p:cNvSpPr>
          <p:nvPr>
            <p:ph type="dt"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9221" name="Espace réservé du pied de page 4"/>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9222"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EAD7282-DD7A-4445-9960-D1EA0513BE6C}" type="slidenum">
              <a:rPr lang="en-GB" altLang="en-US" sz="1200">
                <a:solidFill>
                  <a:schemeClr val="bg1"/>
                </a:solidFill>
              </a:rPr>
              <a:pPr/>
              <a:t>4</a:t>
            </a:fld>
            <a:endParaRPr lang="en-GB" altLang="en-US" sz="1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BE" altLang="fr-FR" sz="2800" smtClean="0">
                <a:solidFill>
                  <a:schemeClr val="tx1"/>
                </a:solidFill>
              </a:rPr>
              <a:t>Comment procéder ? Quelques recommandations techniques</a:t>
            </a:r>
            <a:endParaRPr lang="en-GB" altLang="fr-FR" smtClean="0">
              <a:solidFill>
                <a:schemeClr val="tx1"/>
              </a:solidFill>
            </a:endParaRPr>
          </a:p>
        </p:txBody>
      </p:sp>
      <p:sp>
        <p:nvSpPr>
          <p:cNvPr id="3" name="Espace réservé du contenu 2"/>
          <p:cNvSpPr>
            <a:spLocks noGrp="1"/>
          </p:cNvSpPr>
          <p:nvPr>
            <p:ph idx="1"/>
          </p:nvPr>
        </p:nvSpPr>
        <p:spPr>
          <a:xfrm>
            <a:off x="457200" y="2133600"/>
            <a:ext cx="8305800" cy="3816350"/>
          </a:xfrm>
        </p:spPr>
        <p:txBody>
          <a:bodyPr/>
          <a:lstStyle/>
          <a:p>
            <a:pPr eaLnBrk="1" hangingPunct="1">
              <a:defRPr/>
            </a:pPr>
            <a:r>
              <a:rPr lang="fr-BE" sz="2000" b="1" i="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1. L’acte de naissance </a:t>
            </a:r>
          </a:p>
          <a:p>
            <a:pPr marL="0" indent="0" eaLnBrk="1" fontAlgn="auto" hangingPunct="1">
              <a:lnSpc>
                <a:spcPct val="107000"/>
              </a:lnSpc>
              <a:spcBef>
                <a:spcPts val="1000"/>
              </a:spcBef>
              <a:spcAft>
                <a:spcPts val="800"/>
              </a:spcAft>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Premièrement, établissez l’acte de naissance de l’adopté, sur la base de l’acte étranger. Un numéro de RN est alors créé pour l’adopté, le cas échéant. </a:t>
            </a:r>
            <a:r>
              <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eaLnBrk="1" fontAlgn="auto" hangingPunct="1">
              <a:lnSpc>
                <a:spcPct val="107000"/>
              </a:lnSpc>
              <a:spcBef>
                <a:spcPts val="1000"/>
              </a:spcBef>
              <a:spcAft>
                <a:spcPts val="0"/>
              </a:spcAft>
              <a:buFont typeface="Calibri" panose="020F0502020204030204" pitchFamily="34" charset="0"/>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ATTENTION : Si les parents biologiques sont inconnus, ne mentionnez rien dans l’acte de naissance. N’inscrivez pas le nom des adoptants.</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eaLnBrk="1" fontAlgn="auto" hangingPunct="1">
              <a:lnSpc>
                <a:spcPct val="107000"/>
              </a:lnSpc>
              <a:spcBef>
                <a:spcPts val="1000"/>
              </a:spcBef>
              <a:spcAft>
                <a:spcPts val="800"/>
              </a:spcAft>
              <a:buFont typeface="Calibri" panose="020F0502020204030204" pitchFamily="34" charset="0"/>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De manière générale, si des informations sont inconnues, inscrivez les codes informatiques donnés par le fournisseur. Par exemple : si pas de nom : #NONAME, si pas de prénom : #NOFIRSTNAME, si pas de date de naissance :date estimée (non indiquée sur la copie/l’extrait).   </a:t>
            </a:r>
          </a:p>
          <a:p>
            <a:pPr marL="0" indent="0" eaLnBrk="1" fontAlgn="auto" hangingPunct="1">
              <a:lnSpc>
                <a:spcPct val="107000"/>
              </a:lnSpc>
              <a:spcBef>
                <a:spcPts val="1000"/>
              </a:spcBef>
              <a:spcAft>
                <a:spcPts val="800"/>
              </a:spcAft>
              <a:defRPr/>
            </a:pPr>
            <a:r>
              <a:rPr lang="fr-FR"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Vous créez un acte « à la belge ». Les copies scannées des actes, transmises par l’ACF sont placées en annexe dans la BAEC.</a:t>
            </a:r>
            <a:endPar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GB" dirty="0" smtClean="0"/>
          </a:p>
        </p:txBody>
      </p:sp>
      <p:sp>
        <p:nvSpPr>
          <p:cNvPr id="10244" name="Espace réservé de la date 3"/>
          <p:cNvSpPr>
            <a:spLocks noGrp="1"/>
          </p:cNvSpPr>
          <p:nvPr>
            <p:ph type="dt"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0245" name="Espace réservé du pied de page 4"/>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0246"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BF7F80B-9ABF-4C6E-907C-55EEFC3853AA}" type="slidenum">
              <a:rPr lang="en-GB" altLang="en-US" sz="1200">
                <a:solidFill>
                  <a:schemeClr val="bg1"/>
                </a:solidFill>
              </a:rPr>
              <a:pPr/>
              <a:t>5</a:t>
            </a:fld>
            <a:endParaRPr lang="en-GB" alt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7200" y="990600"/>
            <a:ext cx="8305800" cy="709613"/>
          </a:xfrm>
        </p:spPr>
        <p:txBody>
          <a:bodyPr/>
          <a:lstStyle/>
          <a:p>
            <a:pPr eaLnBrk="1" hangingPunct="1"/>
            <a:r>
              <a:rPr lang="fr-BE" altLang="fr-FR" sz="2000" i="1" smtClean="0">
                <a:solidFill>
                  <a:srgbClr val="2E74B5"/>
                </a:solidFill>
                <a:latin typeface="Calibri Light" panose="020F0302020204030204" pitchFamily="34" charset="0"/>
                <a:cs typeface="Times New Roman" panose="02020603050405020304" pitchFamily="18" charset="0"/>
              </a:rPr>
              <a:t>2. L’acte d’adoption </a:t>
            </a:r>
            <a:r>
              <a:rPr lang="en-GB" altLang="fr-FR" sz="2800" i="1" smtClean="0">
                <a:solidFill>
                  <a:srgbClr val="2E74B5"/>
                </a:solidFill>
                <a:latin typeface="Calibri Light" panose="020F0302020204030204" pitchFamily="34" charset="0"/>
                <a:cs typeface="Times New Roman" panose="02020603050405020304" pitchFamily="18" charset="0"/>
              </a:rPr>
              <a:t/>
            </a:r>
            <a:br>
              <a:rPr lang="en-GB" altLang="fr-FR" sz="2800" i="1" smtClean="0">
                <a:solidFill>
                  <a:srgbClr val="2E74B5"/>
                </a:solidFill>
                <a:latin typeface="Calibri Light" panose="020F0302020204030204" pitchFamily="34" charset="0"/>
                <a:cs typeface="Times New Roman" panose="02020603050405020304" pitchFamily="18" charset="0"/>
              </a:rPr>
            </a:br>
            <a:endParaRPr lang="en-GB" altLang="fr-FR" smtClean="0"/>
          </a:p>
        </p:txBody>
      </p:sp>
      <p:sp>
        <p:nvSpPr>
          <p:cNvPr id="3" name="Espace réservé du contenu 2"/>
          <p:cNvSpPr>
            <a:spLocks noGrp="1"/>
          </p:cNvSpPr>
          <p:nvPr>
            <p:ph idx="1"/>
          </p:nvPr>
        </p:nvSpPr>
        <p:spPr>
          <a:xfrm>
            <a:off x="323850" y="1484313"/>
            <a:ext cx="8305800" cy="4765675"/>
          </a:xfrm>
        </p:spPr>
        <p:txBody>
          <a:bodyPr/>
          <a:lstStyle/>
          <a:p>
            <a:pPr marL="0" indent="0" algn="just" eaLnBrk="1" fontAlgn="auto" hangingPunct="1">
              <a:lnSpc>
                <a:spcPct val="107000"/>
              </a:lnSpc>
              <a:spcBef>
                <a:spcPts val="1000"/>
              </a:spcBef>
              <a:spcAft>
                <a:spcPts val="800"/>
              </a:spcAft>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Deuxièmement, établissez l’acte d’adoption. </a:t>
            </a:r>
          </a:p>
          <a:p>
            <a:pPr marL="0" indent="0" algn="just" eaLnBrk="1" fontAlgn="auto" hangingPunct="1">
              <a:lnSpc>
                <a:spcPct val="107000"/>
              </a:lnSpc>
              <a:spcBef>
                <a:spcPts val="1000"/>
              </a:spcBef>
              <a:spcAft>
                <a:spcPts val="800"/>
              </a:spcAft>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Toutes les données indiquées sur l’attestation transmise par l’ACF doivent apparaitre sur l’acte d’adoption : </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eaLnBrk="1" fontAlgn="auto" hangingPunct="1">
              <a:lnSpc>
                <a:spcPct val="107000"/>
              </a:lnSpc>
              <a:spcBef>
                <a:spcPts val="1000"/>
              </a:spcBef>
              <a:spcAft>
                <a:spcPts val="0"/>
              </a:spcAft>
              <a:buFont typeface="Calibri" panose="020F0502020204030204" pitchFamily="34" charset="0"/>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 date de la reconnaissance de la décision étrangère par l’ACF ; </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eaLnBrk="1" fontAlgn="auto" hangingPunct="1">
              <a:lnSpc>
                <a:spcPct val="107000"/>
              </a:lnSpc>
              <a:spcBef>
                <a:spcPts val="1000"/>
              </a:spcBef>
              <a:spcAft>
                <a:spcPts val="0"/>
              </a:spcAft>
              <a:buFont typeface="Calibri" panose="020F0502020204030204" pitchFamily="34" charset="0"/>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 date de prise d’effets (liée à la décision étrangère et déterminée par l’ACF selon le droit étranger) </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eaLnBrk="1" fontAlgn="auto" hangingPunct="1">
              <a:lnSpc>
                <a:spcPct val="107000"/>
              </a:lnSpc>
              <a:spcBef>
                <a:spcPts val="1000"/>
              </a:spcBef>
              <a:spcAft>
                <a:spcPts val="0"/>
              </a:spcAft>
              <a:buFont typeface="Calibri" panose="020F0502020204030204" pitchFamily="34" charset="0"/>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 base de l’acte :  </a:t>
            </a: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 date de la décision étrangère ; </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L’autorité étrangère qui a prononcé la décision ; </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lieu et le pays.</a:t>
            </a:r>
            <a:endParaRPr lang="en-GB"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GB" dirty="0" smtClean="0"/>
          </a:p>
        </p:txBody>
      </p:sp>
      <p:sp>
        <p:nvSpPr>
          <p:cNvPr id="11268" name="Espace réservé de la date 3"/>
          <p:cNvSpPr>
            <a:spLocks noGrp="1"/>
          </p:cNvSpPr>
          <p:nvPr>
            <p:ph type="dt"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1269" name="Espace réservé du pied de page 4"/>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1270"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4FC0C62-FB5D-4028-98DB-3F1EAEA79978}" type="slidenum">
              <a:rPr lang="en-GB" altLang="en-US" sz="1200">
                <a:solidFill>
                  <a:schemeClr val="bg1"/>
                </a:solidFill>
              </a:rPr>
              <a:pPr/>
              <a:t>6</a:t>
            </a:fld>
            <a:endParaRPr lang="en-GB" altLang="en-US" sz="1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684213" y="1196975"/>
            <a:ext cx="8305800" cy="1143000"/>
          </a:xfrm>
        </p:spPr>
        <p:txBody>
          <a:bodyPr/>
          <a:lstStyle/>
          <a:p>
            <a:pPr eaLnBrk="1" hangingPunct="1"/>
            <a:r>
              <a:rPr lang="nl-BE" altLang="fr-FR" sz="2000" i="1" smtClean="0">
                <a:solidFill>
                  <a:srgbClr val="0070C0"/>
                </a:solidFill>
              </a:rPr>
              <a:t>2. L’acte d’adoption (suite) </a:t>
            </a:r>
            <a:endParaRPr lang="en-GB" altLang="fr-FR" sz="2000" i="1" smtClean="0">
              <a:solidFill>
                <a:srgbClr val="0070C0"/>
              </a:solidFill>
            </a:endParaRPr>
          </a:p>
        </p:txBody>
      </p:sp>
      <p:sp>
        <p:nvSpPr>
          <p:cNvPr id="3" name="Espace réservé du contenu 2"/>
          <p:cNvSpPr>
            <a:spLocks noGrp="1"/>
          </p:cNvSpPr>
          <p:nvPr>
            <p:ph idx="1"/>
          </p:nvPr>
        </p:nvSpPr>
        <p:spPr/>
        <p:txBody>
          <a:bodyPr/>
          <a:lstStyle/>
          <a:p>
            <a:pPr algn="just" eaLnBrk="1" fontAlgn="auto" hangingPunct="1">
              <a:lnSpc>
                <a:spcPct val="107000"/>
              </a:lnSpc>
              <a:spcBef>
                <a:spcPts val="1000"/>
              </a:spcBef>
              <a:spcAft>
                <a:spcPts val="0"/>
              </a:spcAft>
              <a:buFont typeface="Calibri" panose="020F0502020204030204" pitchFamily="34" charset="0"/>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Les données des personnes concernées :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nom avant l’adoption de l’adopté;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prénom avant l’adoption de l’adopté  ;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 date de naissance ;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lieu de naissance ;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nom de l’adopté après adoption (le cas échéant 1</a:t>
            </a:r>
            <a:r>
              <a:rPr lang="fr-BE" sz="1800" baseline="30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ière</a:t>
            </a: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partie / 2</a:t>
            </a:r>
            <a:r>
              <a:rPr lang="fr-BE" sz="1800" baseline="30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ième</a:t>
            </a: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partie)</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 nouveau prénom de l’adopté</a:t>
            </a:r>
            <a:endParaRPr lang="en-GB" sz="1800" i="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L’adoptant 1 </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684000" algn="just" eaLnBrk="1" fontAlgn="auto" hangingPunct="1">
              <a:lnSpc>
                <a:spcPct val="107000"/>
              </a:lnSpc>
              <a:spcBef>
                <a:spcPts val="1000"/>
              </a:spcBef>
              <a:spcAft>
                <a:spcPts val="800"/>
              </a:spcAft>
              <a:buFont typeface="Symbol" panose="05050102010706020507" pitchFamily="18" charset="2"/>
              <a:buChar char=""/>
              <a:defRPr/>
            </a:pPr>
            <a:r>
              <a:rPr lang="fr-BE"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L’adoptant 2</a:t>
            </a:r>
            <a:endParaRPr lang="en-GB" sz="1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GB" dirty="0" smtClean="0"/>
          </a:p>
        </p:txBody>
      </p:sp>
      <p:sp>
        <p:nvSpPr>
          <p:cNvPr id="12292" name="Espace réservé de la date 3"/>
          <p:cNvSpPr>
            <a:spLocks noGrp="1"/>
          </p:cNvSpPr>
          <p:nvPr>
            <p:ph type="dt" sz="quarter" idx="10"/>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2293" name="Espace réservé du pied de page 4"/>
          <p:cNvSpPr>
            <a:spLocks noGrp="1"/>
          </p:cNvSpPr>
          <p:nvPr>
            <p:ph type="ftr" sz="quarter" idx="11"/>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GB" altLang="en-US" sz="1200"/>
          </a:p>
        </p:txBody>
      </p:sp>
      <p:sp>
        <p:nvSpPr>
          <p:cNvPr id="12294" name="Espace réservé du numéro de diapositive 5"/>
          <p:cNvSpPr>
            <a:spLocks noGrp="1"/>
          </p:cNvSpPr>
          <p:nvPr>
            <p:ph type="sldNum" sz="quarter" idx="12"/>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4E00E77-AD10-44EA-8DFF-F2D506DE84A1}" type="slidenum">
              <a:rPr lang="en-GB" altLang="en-US" sz="1200">
                <a:solidFill>
                  <a:schemeClr val="bg1"/>
                </a:solidFill>
              </a:rPr>
              <a:pPr/>
              <a:t>7</a:t>
            </a:fld>
            <a:endParaRPr lang="en-GB" altLang="en-US" sz="1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bleu_dark_f">
  <a:themeElements>
    <a:clrScheme name="PPT_bleu_dark_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eu_dark_f">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PPT_bleu_dark_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eu_dark_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eu_dark_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eu_dark_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eu_dark_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eu_dark_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eu_dark_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eu_dark_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eu_dark_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eu_dark_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eu_dark_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eu_dark_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_blue_dark_f.pot [Lecture seule] [Mode de compatibilité]" id="{EEF6FF4C-643D-4E6D-9C88-C8742BF6DA93}" vid="{F91C8825-6784-40A5-8911-8EC2B26D0EF6}"/>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Slides-Présentation adoption-AG GAPEC.pptx</Template>
  <TotalTime>0</TotalTime>
  <Words>319</Words>
  <Application>Microsoft Office PowerPoint</Application>
  <PresentationFormat>Affichage à l'écran (4:3)</PresentationFormat>
  <Paragraphs>52</Paragraphs>
  <Slides>7</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Arial</vt:lpstr>
      <vt:lpstr>ＭＳ Ｐゴシック</vt:lpstr>
      <vt:lpstr>Times</vt:lpstr>
      <vt:lpstr>Calibri</vt:lpstr>
      <vt:lpstr>Times New Roman</vt:lpstr>
      <vt:lpstr>Calibri Light</vt:lpstr>
      <vt:lpstr>Symbol</vt:lpstr>
      <vt:lpstr>PPT_bleu_dark_f</vt:lpstr>
      <vt:lpstr>La reconnaissance par l’Autorité centrale fédérale des décisions d’adoption prononcées à l’étranger</vt:lpstr>
      <vt:lpstr>1. Ce que prévoit l’article 367-2 du Code civil :  </vt:lpstr>
      <vt:lpstr>2. Concrètement :</vt:lpstr>
      <vt:lpstr>Quels documents accompagnent cette attestation ? </vt:lpstr>
      <vt:lpstr>Comment procéder ? Quelques recommandations techniques</vt:lpstr>
      <vt:lpstr>2. L’acte d’adoption  </vt:lpstr>
      <vt:lpstr>2. L’acte d’adoption (suite) </vt:lpstr>
    </vt:vector>
  </TitlesOfParts>
  <Manager/>
  <Company>Ville d'Andenne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reconnaissance par l’Autorité centrale fédérale des décisions d’adoption prononcées à l’étranger</dc:title>
  <dc:subject/>
  <dc:creator>Pascal Monjoie</dc:creator>
  <cp:keywords/>
  <dc:description/>
  <cp:lastModifiedBy>Pascal Monjoie</cp:lastModifiedBy>
  <cp:revision>1</cp:revision>
  <dcterms:created xsi:type="dcterms:W3CDTF">2020-01-20T09:19:55Z</dcterms:created>
  <dcterms:modified xsi:type="dcterms:W3CDTF">2020-01-20T09:20:38Z</dcterms:modified>
  <cp:category/>
</cp:coreProperties>
</file>