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9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0" r:id="rId35"/>
    <p:sldId id="292" r:id="rId36"/>
    <p:sldId id="293" r:id="rId37"/>
    <p:sldId id="294" r:id="rId38"/>
    <p:sldId id="295" r:id="rId39"/>
    <p:sldId id="296" r:id="rId40"/>
    <p:sldId id="298" r:id="rId41"/>
    <p:sldId id="297" r:id="rId4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44343-6BD7-40B3-B6CF-C3A94F6CCD00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6DDA2191-EFE9-40BC-9CD4-56BD4952FFAD}">
      <dgm:prSet phldrT="[Texte]"/>
      <dgm:spPr/>
      <dgm:t>
        <a:bodyPr/>
        <a:lstStyle/>
        <a:p>
          <a:r>
            <a:rPr lang="fr-FR" dirty="0" smtClean="0"/>
            <a:t>Edit du 23 prairial an XII sur les sépultures</a:t>
          </a:r>
        </a:p>
        <a:p>
          <a:r>
            <a:rPr lang="fr-FR" dirty="0" smtClean="0"/>
            <a:t>(1804)</a:t>
          </a:r>
          <a:endParaRPr lang="fr-FR" dirty="0"/>
        </a:p>
      </dgm:t>
    </dgm:pt>
    <dgm:pt modelId="{BCEF40E9-D63F-4812-8D4C-142A704ECAD6}" type="parTrans" cxnId="{4C65155A-2814-4618-90D0-E473D0ED5DBE}">
      <dgm:prSet/>
      <dgm:spPr/>
      <dgm:t>
        <a:bodyPr/>
        <a:lstStyle/>
        <a:p>
          <a:endParaRPr lang="fr-FR"/>
        </a:p>
      </dgm:t>
    </dgm:pt>
    <dgm:pt modelId="{AFE474A9-866F-4519-B41E-EDF98B9C2E98}" type="sibTrans" cxnId="{4C65155A-2814-4618-90D0-E473D0ED5DBE}">
      <dgm:prSet/>
      <dgm:spPr/>
      <dgm:t>
        <a:bodyPr/>
        <a:lstStyle/>
        <a:p>
          <a:endParaRPr lang="fr-FR"/>
        </a:p>
      </dgm:t>
    </dgm:pt>
    <dgm:pt modelId="{FED566AD-B821-40DF-A69F-B84DCFFB8CB6}">
      <dgm:prSet phldrT="[Texte]"/>
      <dgm:spPr/>
      <dgm:t>
        <a:bodyPr/>
        <a:lstStyle/>
        <a:p>
          <a:r>
            <a:rPr lang="fr-FR" dirty="0" smtClean="0"/>
            <a:t>Loi du 21/03/1932 sur l’incinération facultative des cadavres humains</a:t>
          </a:r>
          <a:endParaRPr lang="fr-FR" dirty="0"/>
        </a:p>
      </dgm:t>
    </dgm:pt>
    <dgm:pt modelId="{E78C67F9-3091-4CA1-8C4B-5EE51378134F}" type="parTrans" cxnId="{5F9D55F7-87F2-4B72-BD4F-E4F2E0323563}">
      <dgm:prSet/>
      <dgm:spPr/>
      <dgm:t>
        <a:bodyPr/>
        <a:lstStyle/>
        <a:p>
          <a:endParaRPr lang="fr-FR"/>
        </a:p>
      </dgm:t>
    </dgm:pt>
    <dgm:pt modelId="{58EBA1A4-996C-43DB-AC6B-CAB92717EF98}" type="sibTrans" cxnId="{5F9D55F7-87F2-4B72-BD4F-E4F2E0323563}">
      <dgm:prSet/>
      <dgm:spPr/>
      <dgm:t>
        <a:bodyPr/>
        <a:lstStyle/>
        <a:p>
          <a:endParaRPr lang="fr-FR"/>
        </a:p>
      </dgm:t>
    </dgm:pt>
    <dgm:pt modelId="{0BA00F9D-B84A-4D90-9B3F-951BE79C9973}">
      <dgm:prSet phldrT="[Texte]"/>
      <dgm:spPr/>
      <dgm:t>
        <a:bodyPr/>
        <a:lstStyle/>
        <a:p>
          <a:r>
            <a:rPr lang="fr-FR" dirty="0" smtClean="0"/>
            <a:t>Loi du 20/07/1971 sur les funérailles et sépultures</a:t>
          </a:r>
          <a:endParaRPr lang="fr-FR" dirty="0"/>
        </a:p>
      </dgm:t>
    </dgm:pt>
    <dgm:pt modelId="{B882FD41-08DC-47ED-8F87-96BA97747DB1}" type="parTrans" cxnId="{33341364-FE2A-4207-9A70-7315863291F6}">
      <dgm:prSet/>
      <dgm:spPr/>
      <dgm:t>
        <a:bodyPr/>
        <a:lstStyle/>
        <a:p>
          <a:endParaRPr lang="fr-FR"/>
        </a:p>
      </dgm:t>
    </dgm:pt>
    <dgm:pt modelId="{A5FEEC7F-53BC-40F4-B6B7-F4BDFD48F490}" type="sibTrans" cxnId="{33341364-FE2A-4207-9A70-7315863291F6}">
      <dgm:prSet/>
      <dgm:spPr/>
      <dgm:t>
        <a:bodyPr/>
        <a:lstStyle/>
        <a:p>
          <a:endParaRPr lang="fr-FR"/>
        </a:p>
      </dgm:t>
    </dgm:pt>
    <dgm:pt modelId="{86562B63-3273-4DCA-84B0-935AAA50BF41}">
      <dgm:prSet phldrT="[Texte]"/>
      <dgm:spPr/>
      <dgm:t>
        <a:bodyPr/>
        <a:lstStyle/>
        <a:p>
          <a:r>
            <a:rPr lang="fr-FR" dirty="0" smtClean="0"/>
            <a:t>Loi du 20/09/1998 modifiant la loi de 1971</a:t>
          </a:r>
          <a:endParaRPr lang="fr-FR" dirty="0"/>
        </a:p>
      </dgm:t>
    </dgm:pt>
    <dgm:pt modelId="{4479EFCB-5A58-4DB8-8EF8-0F0D45D868C6}" type="parTrans" cxnId="{70C0858F-9977-4079-9F52-0F9168475E4A}">
      <dgm:prSet/>
      <dgm:spPr/>
      <dgm:t>
        <a:bodyPr/>
        <a:lstStyle/>
        <a:p>
          <a:endParaRPr lang="fr-FR"/>
        </a:p>
      </dgm:t>
    </dgm:pt>
    <dgm:pt modelId="{6A92D9A0-6D21-45E0-8D04-C015C7FF625F}" type="sibTrans" cxnId="{70C0858F-9977-4079-9F52-0F9168475E4A}">
      <dgm:prSet/>
      <dgm:spPr/>
      <dgm:t>
        <a:bodyPr/>
        <a:lstStyle/>
        <a:p>
          <a:endParaRPr lang="fr-FR"/>
        </a:p>
      </dgm:t>
    </dgm:pt>
    <dgm:pt modelId="{C7A1A19E-644C-4FA0-9EF2-612F0EEA5076}" type="pres">
      <dgm:prSet presAssocID="{FD544343-6BD7-40B3-B6CF-C3A94F6CCD00}" presName="Name0" presStyleCnt="0">
        <dgm:presLayoutVars>
          <dgm:dir/>
          <dgm:animLvl val="lvl"/>
          <dgm:resizeHandles val="exact"/>
        </dgm:presLayoutVars>
      </dgm:prSet>
      <dgm:spPr/>
    </dgm:pt>
    <dgm:pt modelId="{74250DFE-55CD-4D5E-AB50-9AA1E2B650A9}" type="pres">
      <dgm:prSet presAssocID="{6DDA2191-EFE9-40BC-9CD4-56BD4952FFAD}" presName="parTxOnly" presStyleLbl="node1" presStyleIdx="0" presStyleCnt="4" custScaleY="102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9D1D76-45A0-44AC-9D8E-0FFCFC07A2B3}" type="pres">
      <dgm:prSet presAssocID="{AFE474A9-866F-4519-B41E-EDF98B9C2E98}" presName="parTxOnlySpace" presStyleCnt="0"/>
      <dgm:spPr/>
    </dgm:pt>
    <dgm:pt modelId="{2217DF19-9BE7-45CF-8EDA-D19F52E98D6C}" type="pres">
      <dgm:prSet presAssocID="{FED566AD-B821-40DF-A69F-B84DCFFB8CB6}" presName="parTxOnly" presStyleLbl="node1" presStyleIdx="1" presStyleCnt="4" custScaleY="102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F0B9E7-8B0D-4B56-96DC-CB9BD47746AC}" type="pres">
      <dgm:prSet presAssocID="{58EBA1A4-996C-43DB-AC6B-CAB92717EF98}" presName="parTxOnlySpace" presStyleCnt="0"/>
      <dgm:spPr/>
    </dgm:pt>
    <dgm:pt modelId="{87269982-1686-4636-9EBF-2821923F4125}" type="pres">
      <dgm:prSet presAssocID="{0BA00F9D-B84A-4D90-9B3F-951BE79C9973}" presName="parTxOnly" presStyleLbl="node1" presStyleIdx="2" presStyleCnt="4" custScaleY="104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0493C1-4EB5-4613-A530-217BDB2260AD}" type="pres">
      <dgm:prSet presAssocID="{A5FEEC7F-53BC-40F4-B6B7-F4BDFD48F490}" presName="parTxOnlySpace" presStyleCnt="0"/>
      <dgm:spPr/>
    </dgm:pt>
    <dgm:pt modelId="{7E617C22-8FE7-4CD3-A78A-4488D30F6A73}" type="pres">
      <dgm:prSet presAssocID="{86562B63-3273-4DCA-84B0-935AAA50BF41}" presName="parTxOnly" presStyleLbl="node1" presStyleIdx="3" presStyleCnt="4" custScaleY="102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341364-FE2A-4207-9A70-7315863291F6}" srcId="{FD544343-6BD7-40B3-B6CF-C3A94F6CCD00}" destId="{0BA00F9D-B84A-4D90-9B3F-951BE79C9973}" srcOrd="2" destOrd="0" parTransId="{B882FD41-08DC-47ED-8F87-96BA97747DB1}" sibTransId="{A5FEEC7F-53BC-40F4-B6B7-F4BDFD48F490}"/>
    <dgm:cxn modelId="{7FCDFF1E-6E61-400F-B860-8D90914E5A0A}" type="presOf" srcId="{86562B63-3273-4DCA-84B0-935AAA50BF41}" destId="{7E617C22-8FE7-4CD3-A78A-4488D30F6A73}" srcOrd="0" destOrd="0" presId="urn:microsoft.com/office/officeart/2005/8/layout/chevron1"/>
    <dgm:cxn modelId="{FF5C06D5-79DD-4FB8-9825-5A5EFC60B13A}" type="presOf" srcId="{0BA00F9D-B84A-4D90-9B3F-951BE79C9973}" destId="{87269982-1686-4636-9EBF-2821923F4125}" srcOrd="0" destOrd="0" presId="urn:microsoft.com/office/officeart/2005/8/layout/chevron1"/>
    <dgm:cxn modelId="{EB896D3E-23A6-4FD1-8E67-B215653B696E}" type="presOf" srcId="{FED566AD-B821-40DF-A69F-B84DCFFB8CB6}" destId="{2217DF19-9BE7-45CF-8EDA-D19F52E98D6C}" srcOrd="0" destOrd="0" presId="urn:microsoft.com/office/officeart/2005/8/layout/chevron1"/>
    <dgm:cxn modelId="{82FFD104-AF0B-4A26-935C-AB9EACEBE496}" type="presOf" srcId="{6DDA2191-EFE9-40BC-9CD4-56BD4952FFAD}" destId="{74250DFE-55CD-4D5E-AB50-9AA1E2B650A9}" srcOrd="0" destOrd="0" presId="urn:microsoft.com/office/officeart/2005/8/layout/chevron1"/>
    <dgm:cxn modelId="{5F9D55F7-87F2-4B72-BD4F-E4F2E0323563}" srcId="{FD544343-6BD7-40B3-B6CF-C3A94F6CCD00}" destId="{FED566AD-B821-40DF-A69F-B84DCFFB8CB6}" srcOrd="1" destOrd="0" parTransId="{E78C67F9-3091-4CA1-8C4B-5EE51378134F}" sibTransId="{58EBA1A4-996C-43DB-AC6B-CAB92717EF98}"/>
    <dgm:cxn modelId="{70C0858F-9977-4079-9F52-0F9168475E4A}" srcId="{FD544343-6BD7-40B3-B6CF-C3A94F6CCD00}" destId="{86562B63-3273-4DCA-84B0-935AAA50BF41}" srcOrd="3" destOrd="0" parTransId="{4479EFCB-5A58-4DB8-8EF8-0F0D45D868C6}" sibTransId="{6A92D9A0-6D21-45E0-8D04-C015C7FF625F}"/>
    <dgm:cxn modelId="{FFB1A056-002C-43FE-9619-1CD2DBA55386}" type="presOf" srcId="{FD544343-6BD7-40B3-B6CF-C3A94F6CCD00}" destId="{C7A1A19E-644C-4FA0-9EF2-612F0EEA5076}" srcOrd="0" destOrd="0" presId="urn:microsoft.com/office/officeart/2005/8/layout/chevron1"/>
    <dgm:cxn modelId="{4C65155A-2814-4618-90D0-E473D0ED5DBE}" srcId="{FD544343-6BD7-40B3-B6CF-C3A94F6CCD00}" destId="{6DDA2191-EFE9-40BC-9CD4-56BD4952FFAD}" srcOrd="0" destOrd="0" parTransId="{BCEF40E9-D63F-4812-8D4C-142A704ECAD6}" sibTransId="{AFE474A9-866F-4519-B41E-EDF98B9C2E98}"/>
    <dgm:cxn modelId="{7BFE9F15-3C77-423D-B162-44DA7077F623}" type="presParOf" srcId="{C7A1A19E-644C-4FA0-9EF2-612F0EEA5076}" destId="{74250DFE-55CD-4D5E-AB50-9AA1E2B650A9}" srcOrd="0" destOrd="0" presId="urn:microsoft.com/office/officeart/2005/8/layout/chevron1"/>
    <dgm:cxn modelId="{A435807F-F333-4558-B967-0F57F121CA12}" type="presParOf" srcId="{C7A1A19E-644C-4FA0-9EF2-612F0EEA5076}" destId="{7E9D1D76-45A0-44AC-9D8E-0FFCFC07A2B3}" srcOrd="1" destOrd="0" presId="urn:microsoft.com/office/officeart/2005/8/layout/chevron1"/>
    <dgm:cxn modelId="{99A156B2-E7BC-45A1-9ADF-D9D3A69FE82A}" type="presParOf" srcId="{C7A1A19E-644C-4FA0-9EF2-612F0EEA5076}" destId="{2217DF19-9BE7-45CF-8EDA-D19F52E98D6C}" srcOrd="2" destOrd="0" presId="urn:microsoft.com/office/officeart/2005/8/layout/chevron1"/>
    <dgm:cxn modelId="{75388D80-4A8B-404A-8137-FD5D26647600}" type="presParOf" srcId="{C7A1A19E-644C-4FA0-9EF2-612F0EEA5076}" destId="{7CF0B9E7-8B0D-4B56-96DC-CB9BD47746AC}" srcOrd="3" destOrd="0" presId="urn:microsoft.com/office/officeart/2005/8/layout/chevron1"/>
    <dgm:cxn modelId="{60ECA83D-CEEC-4B52-A13D-96E725488F4B}" type="presParOf" srcId="{C7A1A19E-644C-4FA0-9EF2-612F0EEA5076}" destId="{87269982-1686-4636-9EBF-2821923F4125}" srcOrd="4" destOrd="0" presId="urn:microsoft.com/office/officeart/2005/8/layout/chevron1"/>
    <dgm:cxn modelId="{C949D628-D3A4-418C-B0D1-377389153393}" type="presParOf" srcId="{C7A1A19E-644C-4FA0-9EF2-612F0EEA5076}" destId="{BA0493C1-4EB5-4613-A530-217BDB2260AD}" srcOrd="5" destOrd="0" presId="urn:microsoft.com/office/officeart/2005/8/layout/chevron1"/>
    <dgm:cxn modelId="{F9B49575-F7E4-4AAF-8D55-879765F51E79}" type="presParOf" srcId="{C7A1A19E-644C-4FA0-9EF2-612F0EEA5076}" destId="{7E617C22-8FE7-4CD3-A78A-4488D30F6A7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44343-6BD7-40B3-B6CF-C3A94F6CCD00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6DDA2191-EFE9-40BC-9CD4-56BD4952FFAD}">
      <dgm:prSet phldrT="[Texte]"/>
      <dgm:spPr/>
      <dgm:t>
        <a:bodyPr/>
        <a:lstStyle/>
        <a:p>
          <a:r>
            <a:rPr lang="fr-FR" dirty="0" smtClean="0"/>
            <a:t>2002: régionalisation de la législation funéraire</a:t>
          </a:r>
          <a:endParaRPr lang="fr-FR" dirty="0"/>
        </a:p>
      </dgm:t>
    </dgm:pt>
    <dgm:pt modelId="{BCEF40E9-D63F-4812-8D4C-142A704ECAD6}" type="parTrans" cxnId="{4C65155A-2814-4618-90D0-E473D0ED5DBE}">
      <dgm:prSet/>
      <dgm:spPr/>
      <dgm:t>
        <a:bodyPr/>
        <a:lstStyle/>
        <a:p>
          <a:endParaRPr lang="fr-FR"/>
        </a:p>
      </dgm:t>
    </dgm:pt>
    <dgm:pt modelId="{AFE474A9-866F-4519-B41E-EDF98B9C2E98}" type="sibTrans" cxnId="{4C65155A-2814-4618-90D0-E473D0ED5DBE}">
      <dgm:prSet/>
      <dgm:spPr/>
      <dgm:t>
        <a:bodyPr/>
        <a:lstStyle/>
        <a:p>
          <a:endParaRPr lang="fr-FR"/>
        </a:p>
      </dgm:t>
    </dgm:pt>
    <dgm:pt modelId="{FED566AD-B821-40DF-A69F-B84DCFFB8CB6}">
      <dgm:prSet phldrT="[Texte]"/>
      <dgm:spPr/>
      <dgm:t>
        <a:bodyPr/>
        <a:lstStyle/>
        <a:p>
          <a:r>
            <a:rPr lang="fr-FR" dirty="0" smtClean="0"/>
            <a:t>2002: intégration de la loi de 1971 dans le CDLD pour la R.W.</a:t>
          </a:r>
          <a:endParaRPr lang="fr-FR" dirty="0"/>
        </a:p>
      </dgm:t>
    </dgm:pt>
    <dgm:pt modelId="{E78C67F9-3091-4CA1-8C4B-5EE51378134F}" type="parTrans" cxnId="{5F9D55F7-87F2-4B72-BD4F-E4F2E0323563}">
      <dgm:prSet/>
      <dgm:spPr/>
      <dgm:t>
        <a:bodyPr/>
        <a:lstStyle/>
        <a:p>
          <a:endParaRPr lang="fr-FR"/>
        </a:p>
      </dgm:t>
    </dgm:pt>
    <dgm:pt modelId="{58EBA1A4-996C-43DB-AC6B-CAB92717EF98}" type="sibTrans" cxnId="{5F9D55F7-87F2-4B72-BD4F-E4F2E0323563}">
      <dgm:prSet/>
      <dgm:spPr/>
      <dgm:t>
        <a:bodyPr/>
        <a:lstStyle/>
        <a:p>
          <a:endParaRPr lang="fr-FR"/>
        </a:p>
      </dgm:t>
    </dgm:pt>
    <dgm:pt modelId="{0BA00F9D-B84A-4D90-9B3F-951BE79C9973}">
      <dgm:prSet phldrT="[Texte]"/>
      <dgm:spPr/>
      <dgm:t>
        <a:bodyPr/>
        <a:lstStyle/>
        <a:p>
          <a:r>
            <a:rPr lang="fr-FR" dirty="0" smtClean="0"/>
            <a:t>2002: création de la Cellule de gestion du patrimoine funéraire du SPW</a:t>
          </a:r>
          <a:endParaRPr lang="fr-FR" dirty="0"/>
        </a:p>
      </dgm:t>
    </dgm:pt>
    <dgm:pt modelId="{A5FEEC7F-53BC-40F4-B6B7-F4BDFD48F490}" type="sibTrans" cxnId="{33341364-FE2A-4207-9A70-7315863291F6}">
      <dgm:prSet/>
      <dgm:spPr/>
      <dgm:t>
        <a:bodyPr/>
        <a:lstStyle/>
        <a:p>
          <a:endParaRPr lang="fr-FR"/>
        </a:p>
      </dgm:t>
    </dgm:pt>
    <dgm:pt modelId="{B882FD41-08DC-47ED-8F87-96BA97747DB1}" type="parTrans" cxnId="{33341364-FE2A-4207-9A70-7315863291F6}">
      <dgm:prSet/>
      <dgm:spPr/>
      <dgm:t>
        <a:bodyPr/>
        <a:lstStyle/>
        <a:p>
          <a:endParaRPr lang="fr-FR"/>
        </a:p>
      </dgm:t>
    </dgm:pt>
    <dgm:pt modelId="{C7A1A19E-644C-4FA0-9EF2-612F0EEA5076}" type="pres">
      <dgm:prSet presAssocID="{FD544343-6BD7-40B3-B6CF-C3A94F6CCD00}" presName="Name0" presStyleCnt="0">
        <dgm:presLayoutVars>
          <dgm:dir/>
          <dgm:animLvl val="lvl"/>
          <dgm:resizeHandles val="exact"/>
        </dgm:presLayoutVars>
      </dgm:prSet>
      <dgm:spPr/>
    </dgm:pt>
    <dgm:pt modelId="{74250DFE-55CD-4D5E-AB50-9AA1E2B650A9}" type="pres">
      <dgm:prSet presAssocID="{6DDA2191-EFE9-40BC-9CD4-56BD4952FFA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9D1D76-45A0-44AC-9D8E-0FFCFC07A2B3}" type="pres">
      <dgm:prSet presAssocID="{AFE474A9-866F-4519-B41E-EDF98B9C2E98}" presName="parTxOnlySpace" presStyleCnt="0"/>
      <dgm:spPr/>
    </dgm:pt>
    <dgm:pt modelId="{2217DF19-9BE7-45CF-8EDA-D19F52E98D6C}" type="pres">
      <dgm:prSet presAssocID="{FED566AD-B821-40DF-A69F-B84DCFFB8CB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F0B9E7-8B0D-4B56-96DC-CB9BD47746AC}" type="pres">
      <dgm:prSet presAssocID="{58EBA1A4-996C-43DB-AC6B-CAB92717EF98}" presName="parTxOnlySpace" presStyleCnt="0"/>
      <dgm:spPr/>
    </dgm:pt>
    <dgm:pt modelId="{87269982-1686-4636-9EBF-2821923F4125}" type="pres">
      <dgm:prSet presAssocID="{0BA00F9D-B84A-4D90-9B3F-951BE79C997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341364-FE2A-4207-9A70-7315863291F6}" srcId="{FD544343-6BD7-40B3-B6CF-C3A94F6CCD00}" destId="{0BA00F9D-B84A-4D90-9B3F-951BE79C9973}" srcOrd="2" destOrd="0" parTransId="{B882FD41-08DC-47ED-8F87-96BA97747DB1}" sibTransId="{A5FEEC7F-53BC-40F4-B6B7-F4BDFD48F490}"/>
    <dgm:cxn modelId="{FF5C06D5-79DD-4FB8-9825-5A5EFC60B13A}" type="presOf" srcId="{0BA00F9D-B84A-4D90-9B3F-951BE79C9973}" destId="{87269982-1686-4636-9EBF-2821923F4125}" srcOrd="0" destOrd="0" presId="urn:microsoft.com/office/officeart/2005/8/layout/chevron1"/>
    <dgm:cxn modelId="{EB896D3E-23A6-4FD1-8E67-B215653B696E}" type="presOf" srcId="{FED566AD-B821-40DF-A69F-B84DCFFB8CB6}" destId="{2217DF19-9BE7-45CF-8EDA-D19F52E98D6C}" srcOrd="0" destOrd="0" presId="urn:microsoft.com/office/officeart/2005/8/layout/chevron1"/>
    <dgm:cxn modelId="{82FFD104-AF0B-4A26-935C-AB9EACEBE496}" type="presOf" srcId="{6DDA2191-EFE9-40BC-9CD4-56BD4952FFAD}" destId="{74250DFE-55CD-4D5E-AB50-9AA1E2B650A9}" srcOrd="0" destOrd="0" presId="urn:microsoft.com/office/officeart/2005/8/layout/chevron1"/>
    <dgm:cxn modelId="{5F9D55F7-87F2-4B72-BD4F-E4F2E0323563}" srcId="{FD544343-6BD7-40B3-B6CF-C3A94F6CCD00}" destId="{FED566AD-B821-40DF-A69F-B84DCFFB8CB6}" srcOrd="1" destOrd="0" parTransId="{E78C67F9-3091-4CA1-8C4B-5EE51378134F}" sibTransId="{58EBA1A4-996C-43DB-AC6B-CAB92717EF98}"/>
    <dgm:cxn modelId="{FFB1A056-002C-43FE-9619-1CD2DBA55386}" type="presOf" srcId="{FD544343-6BD7-40B3-B6CF-C3A94F6CCD00}" destId="{C7A1A19E-644C-4FA0-9EF2-612F0EEA5076}" srcOrd="0" destOrd="0" presId="urn:microsoft.com/office/officeart/2005/8/layout/chevron1"/>
    <dgm:cxn modelId="{4C65155A-2814-4618-90D0-E473D0ED5DBE}" srcId="{FD544343-6BD7-40B3-B6CF-C3A94F6CCD00}" destId="{6DDA2191-EFE9-40BC-9CD4-56BD4952FFAD}" srcOrd="0" destOrd="0" parTransId="{BCEF40E9-D63F-4812-8D4C-142A704ECAD6}" sibTransId="{AFE474A9-866F-4519-B41E-EDF98B9C2E98}"/>
    <dgm:cxn modelId="{7BFE9F15-3C77-423D-B162-44DA7077F623}" type="presParOf" srcId="{C7A1A19E-644C-4FA0-9EF2-612F0EEA5076}" destId="{74250DFE-55CD-4D5E-AB50-9AA1E2B650A9}" srcOrd="0" destOrd="0" presId="urn:microsoft.com/office/officeart/2005/8/layout/chevron1"/>
    <dgm:cxn modelId="{A435807F-F333-4558-B967-0F57F121CA12}" type="presParOf" srcId="{C7A1A19E-644C-4FA0-9EF2-612F0EEA5076}" destId="{7E9D1D76-45A0-44AC-9D8E-0FFCFC07A2B3}" srcOrd="1" destOrd="0" presId="urn:microsoft.com/office/officeart/2005/8/layout/chevron1"/>
    <dgm:cxn modelId="{99A156B2-E7BC-45A1-9ADF-D9D3A69FE82A}" type="presParOf" srcId="{C7A1A19E-644C-4FA0-9EF2-612F0EEA5076}" destId="{2217DF19-9BE7-45CF-8EDA-D19F52E98D6C}" srcOrd="2" destOrd="0" presId="urn:microsoft.com/office/officeart/2005/8/layout/chevron1"/>
    <dgm:cxn modelId="{75388D80-4A8B-404A-8137-FD5D26647600}" type="presParOf" srcId="{C7A1A19E-644C-4FA0-9EF2-612F0EEA5076}" destId="{7CF0B9E7-8B0D-4B56-96DC-CB9BD47746AC}" srcOrd="3" destOrd="0" presId="urn:microsoft.com/office/officeart/2005/8/layout/chevron1"/>
    <dgm:cxn modelId="{60ECA83D-CEEC-4B52-A13D-96E725488F4B}" type="presParOf" srcId="{C7A1A19E-644C-4FA0-9EF2-612F0EEA5076}" destId="{87269982-1686-4636-9EBF-2821923F412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544343-6BD7-40B3-B6CF-C3A94F6CCD00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FED566AD-B821-40DF-A69F-B84DCFFB8CB6}">
      <dgm:prSet phldrT="[Texte]"/>
      <dgm:spPr/>
      <dgm:t>
        <a:bodyPr/>
        <a:lstStyle/>
        <a:p>
          <a:r>
            <a:rPr lang="fr-FR" dirty="0" smtClean="0"/>
            <a:t>14/02/2011: Décret germanophone sur les fun. et </a:t>
          </a:r>
          <a:r>
            <a:rPr lang="fr-FR" dirty="0" err="1" smtClean="0"/>
            <a:t>sép</a:t>
          </a:r>
          <a:r>
            <a:rPr lang="fr-FR" dirty="0" smtClean="0"/>
            <a:t>.</a:t>
          </a:r>
          <a:endParaRPr lang="fr-FR" dirty="0"/>
        </a:p>
      </dgm:t>
    </dgm:pt>
    <dgm:pt modelId="{E78C67F9-3091-4CA1-8C4B-5EE51378134F}" type="parTrans" cxnId="{5F9D55F7-87F2-4B72-BD4F-E4F2E0323563}">
      <dgm:prSet/>
      <dgm:spPr/>
      <dgm:t>
        <a:bodyPr/>
        <a:lstStyle/>
        <a:p>
          <a:endParaRPr lang="fr-FR"/>
        </a:p>
      </dgm:t>
    </dgm:pt>
    <dgm:pt modelId="{58EBA1A4-996C-43DB-AC6B-CAB92717EF98}" type="sibTrans" cxnId="{5F9D55F7-87F2-4B72-BD4F-E4F2E0323563}">
      <dgm:prSet/>
      <dgm:spPr/>
      <dgm:t>
        <a:bodyPr/>
        <a:lstStyle/>
        <a:p>
          <a:endParaRPr lang="fr-FR"/>
        </a:p>
      </dgm:t>
    </dgm:pt>
    <dgm:pt modelId="{032B0BF3-D000-4982-9555-D32DABE2FD51}">
      <dgm:prSet phldrT="[Texte]"/>
      <dgm:spPr/>
      <dgm:t>
        <a:bodyPr/>
        <a:lstStyle/>
        <a:p>
          <a:r>
            <a:rPr lang="fr-FR" smtClean="0"/>
            <a:t>06/03/2009: Décret wallon sur les funérailles et sépultures</a:t>
          </a:r>
          <a:endParaRPr lang="fr-FR" dirty="0"/>
        </a:p>
      </dgm:t>
    </dgm:pt>
    <dgm:pt modelId="{49835016-3D7A-4E2C-A670-39E4C410892D}" type="parTrans" cxnId="{FECD6338-BF09-4F94-AFD8-2E02CCE5814E}">
      <dgm:prSet/>
      <dgm:spPr/>
    </dgm:pt>
    <dgm:pt modelId="{F9E12A4D-E854-49F6-8EC9-E2B4CF6639F1}" type="sibTrans" cxnId="{FECD6338-BF09-4F94-AFD8-2E02CCE5814E}">
      <dgm:prSet/>
      <dgm:spPr/>
    </dgm:pt>
    <dgm:pt modelId="{E65E3C0B-98C8-4F12-90F8-1C1269D8F808}">
      <dgm:prSet phldrT="[Texte]"/>
      <dgm:spPr/>
      <dgm:t>
        <a:bodyPr/>
        <a:lstStyle/>
        <a:p>
          <a:r>
            <a:rPr lang="fr-FR" dirty="0" smtClean="0"/>
            <a:t>16/01/2004: Décret flamand sur les funérailles et sépultures</a:t>
          </a:r>
          <a:endParaRPr lang="fr-FR" dirty="0"/>
        </a:p>
      </dgm:t>
    </dgm:pt>
    <dgm:pt modelId="{916374F3-F1E8-4EF0-AC3F-37F76DDFA9F0}" type="parTrans" cxnId="{333BBD64-5905-450E-8A50-0F931348F0C1}">
      <dgm:prSet/>
      <dgm:spPr/>
    </dgm:pt>
    <dgm:pt modelId="{A1EAD86C-175C-4809-8D33-7FB87F3D5E6E}" type="sibTrans" cxnId="{333BBD64-5905-450E-8A50-0F931348F0C1}">
      <dgm:prSet/>
      <dgm:spPr/>
    </dgm:pt>
    <dgm:pt modelId="{C7A1A19E-644C-4FA0-9EF2-612F0EEA5076}" type="pres">
      <dgm:prSet presAssocID="{FD544343-6BD7-40B3-B6CF-C3A94F6CCD00}" presName="Name0" presStyleCnt="0">
        <dgm:presLayoutVars>
          <dgm:dir/>
          <dgm:animLvl val="lvl"/>
          <dgm:resizeHandles val="exact"/>
        </dgm:presLayoutVars>
      </dgm:prSet>
      <dgm:spPr/>
    </dgm:pt>
    <dgm:pt modelId="{0CC7FF61-04DB-41E2-AFE9-10C4200FE4AB}" type="pres">
      <dgm:prSet presAssocID="{E65E3C0B-98C8-4F12-90F8-1C1269D8F80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68846B-FBCA-4966-9280-1265FD133C3A}" type="pres">
      <dgm:prSet presAssocID="{A1EAD86C-175C-4809-8D33-7FB87F3D5E6E}" presName="parTxOnlySpace" presStyleCnt="0"/>
      <dgm:spPr/>
    </dgm:pt>
    <dgm:pt modelId="{EFDD07F1-832E-4150-934E-E6950E8937A5}" type="pres">
      <dgm:prSet presAssocID="{032B0BF3-D000-4982-9555-D32DABE2FD5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E65EDC-3563-4D1D-965D-6054DAC9FFEB}" type="pres">
      <dgm:prSet presAssocID="{F9E12A4D-E854-49F6-8EC9-E2B4CF6639F1}" presName="parTxOnlySpace" presStyleCnt="0"/>
      <dgm:spPr/>
    </dgm:pt>
    <dgm:pt modelId="{2217DF19-9BE7-45CF-8EDA-D19F52E98D6C}" type="pres">
      <dgm:prSet presAssocID="{FED566AD-B821-40DF-A69F-B84DCFFB8CB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6A3AAF9-D81C-4CFA-BDCF-40014E476152}" type="presOf" srcId="{032B0BF3-D000-4982-9555-D32DABE2FD51}" destId="{EFDD07F1-832E-4150-934E-E6950E8937A5}" srcOrd="0" destOrd="0" presId="urn:microsoft.com/office/officeart/2005/8/layout/chevron1"/>
    <dgm:cxn modelId="{EB896D3E-23A6-4FD1-8E67-B215653B696E}" type="presOf" srcId="{FED566AD-B821-40DF-A69F-B84DCFFB8CB6}" destId="{2217DF19-9BE7-45CF-8EDA-D19F52E98D6C}" srcOrd="0" destOrd="0" presId="urn:microsoft.com/office/officeart/2005/8/layout/chevron1"/>
    <dgm:cxn modelId="{5F9D55F7-87F2-4B72-BD4F-E4F2E0323563}" srcId="{FD544343-6BD7-40B3-B6CF-C3A94F6CCD00}" destId="{FED566AD-B821-40DF-A69F-B84DCFFB8CB6}" srcOrd="2" destOrd="0" parTransId="{E78C67F9-3091-4CA1-8C4B-5EE51378134F}" sibTransId="{58EBA1A4-996C-43DB-AC6B-CAB92717EF98}"/>
    <dgm:cxn modelId="{FECD6338-BF09-4F94-AFD8-2E02CCE5814E}" srcId="{FD544343-6BD7-40B3-B6CF-C3A94F6CCD00}" destId="{032B0BF3-D000-4982-9555-D32DABE2FD51}" srcOrd="1" destOrd="0" parTransId="{49835016-3D7A-4E2C-A670-39E4C410892D}" sibTransId="{F9E12A4D-E854-49F6-8EC9-E2B4CF6639F1}"/>
    <dgm:cxn modelId="{FC34266B-FCDD-473C-BC25-EEEDDAA40BCC}" type="presOf" srcId="{E65E3C0B-98C8-4F12-90F8-1C1269D8F808}" destId="{0CC7FF61-04DB-41E2-AFE9-10C4200FE4AB}" srcOrd="0" destOrd="0" presId="urn:microsoft.com/office/officeart/2005/8/layout/chevron1"/>
    <dgm:cxn modelId="{FFB1A056-002C-43FE-9619-1CD2DBA55386}" type="presOf" srcId="{FD544343-6BD7-40B3-B6CF-C3A94F6CCD00}" destId="{C7A1A19E-644C-4FA0-9EF2-612F0EEA5076}" srcOrd="0" destOrd="0" presId="urn:microsoft.com/office/officeart/2005/8/layout/chevron1"/>
    <dgm:cxn modelId="{333BBD64-5905-450E-8A50-0F931348F0C1}" srcId="{FD544343-6BD7-40B3-B6CF-C3A94F6CCD00}" destId="{E65E3C0B-98C8-4F12-90F8-1C1269D8F808}" srcOrd="0" destOrd="0" parTransId="{916374F3-F1E8-4EF0-AC3F-37F76DDFA9F0}" sibTransId="{A1EAD86C-175C-4809-8D33-7FB87F3D5E6E}"/>
    <dgm:cxn modelId="{190A6584-27C2-41A7-A621-4B0918D86198}" type="presParOf" srcId="{C7A1A19E-644C-4FA0-9EF2-612F0EEA5076}" destId="{0CC7FF61-04DB-41E2-AFE9-10C4200FE4AB}" srcOrd="0" destOrd="0" presId="urn:microsoft.com/office/officeart/2005/8/layout/chevron1"/>
    <dgm:cxn modelId="{034F5C4B-4C16-41D9-81EA-D043D005D71C}" type="presParOf" srcId="{C7A1A19E-644C-4FA0-9EF2-612F0EEA5076}" destId="{4968846B-FBCA-4966-9280-1265FD133C3A}" srcOrd="1" destOrd="0" presId="urn:microsoft.com/office/officeart/2005/8/layout/chevron1"/>
    <dgm:cxn modelId="{07BCAF5E-D9F4-4C61-85E1-6CED046C5313}" type="presParOf" srcId="{C7A1A19E-644C-4FA0-9EF2-612F0EEA5076}" destId="{EFDD07F1-832E-4150-934E-E6950E8937A5}" srcOrd="2" destOrd="0" presId="urn:microsoft.com/office/officeart/2005/8/layout/chevron1"/>
    <dgm:cxn modelId="{7D1ADA97-E85D-4E66-AD5F-C2BC6A6C5751}" type="presParOf" srcId="{C7A1A19E-644C-4FA0-9EF2-612F0EEA5076}" destId="{ABE65EDC-3563-4D1D-965D-6054DAC9FFEB}" srcOrd="3" destOrd="0" presId="urn:microsoft.com/office/officeart/2005/8/layout/chevron1"/>
    <dgm:cxn modelId="{99A156B2-E7BC-45A1-9ADF-D9D3A69FE82A}" type="presParOf" srcId="{C7A1A19E-644C-4FA0-9EF2-612F0EEA5076}" destId="{2217DF19-9BE7-45CF-8EDA-D19F52E98D6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544343-6BD7-40B3-B6CF-C3A94F6CCD00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6DDA2191-EFE9-40BC-9CD4-56BD4952FFAD}">
      <dgm:prSet phldrT="[Texte]"/>
      <dgm:spPr/>
      <dgm:t>
        <a:bodyPr/>
        <a:lstStyle/>
        <a:p>
          <a:r>
            <a:rPr lang="fr-FR" dirty="0" smtClean="0"/>
            <a:t>23/01/2014: Décret wallon modifiant le décret fun. et </a:t>
          </a:r>
          <a:r>
            <a:rPr lang="fr-FR" dirty="0" err="1" smtClean="0"/>
            <a:t>sép</a:t>
          </a:r>
          <a:r>
            <a:rPr lang="fr-FR" dirty="0" smtClean="0"/>
            <a:t>. de 2009</a:t>
          </a:r>
          <a:endParaRPr lang="fr-FR" dirty="0"/>
        </a:p>
      </dgm:t>
    </dgm:pt>
    <dgm:pt modelId="{BCEF40E9-D63F-4812-8D4C-142A704ECAD6}" type="parTrans" cxnId="{4C65155A-2814-4618-90D0-E473D0ED5DBE}">
      <dgm:prSet/>
      <dgm:spPr/>
      <dgm:t>
        <a:bodyPr/>
        <a:lstStyle/>
        <a:p>
          <a:endParaRPr lang="fr-FR"/>
        </a:p>
      </dgm:t>
    </dgm:pt>
    <dgm:pt modelId="{AFE474A9-866F-4519-B41E-EDF98B9C2E98}" type="sibTrans" cxnId="{4C65155A-2814-4618-90D0-E473D0ED5DBE}">
      <dgm:prSet/>
      <dgm:spPr/>
      <dgm:t>
        <a:bodyPr/>
        <a:lstStyle/>
        <a:p>
          <a:endParaRPr lang="fr-FR"/>
        </a:p>
      </dgm:t>
    </dgm:pt>
    <dgm:pt modelId="{88F45A74-A822-4F49-9907-F0DBF390F41B}">
      <dgm:prSet phldrT="[Texte]"/>
      <dgm:spPr/>
      <dgm:t>
        <a:bodyPr/>
        <a:lstStyle/>
        <a:p>
          <a:r>
            <a:rPr lang="fr-FR" dirty="0" smtClean="0"/>
            <a:t>10/11/2016: Décret wallon concernant les urnes cinéraires </a:t>
          </a:r>
          <a:r>
            <a:rPr lang="fr-FR" smtClean="0"/>
            <a:t>hors cimetière</a:t>
          </a:r>
          <a:endParaRPr lang="fr-FR" dirty="0"/>
        </a:p>
      </dgm:t>
    </dgm:pt>
    <dgm:pt modelId="{D6DD7003-0FF0-4E3E-BC6E-CA765D8D1988}" type="parTrans" cxnId="{31CB0E90-A693-473A-B2B4-15348D422DB3}">
      <dgm:prSet/>
      <dgm:spPr/>
      <dgm:t>
        <a:bodyPr/>
        <a:lstStyle/>
        <a:p>
          <a:endParaRPr lang="fr-FR"/>
        </a:p>
      </dgm:t>
    </dgm:pt>
    <dgm:pt modelId="{B3C8A841-BE60-461E-A0B0-043AFA9A98A4}" type="sibTrans" cxnId="{31CB0E90-A693-473A-B2B4-15348D422DB3}">
      <dgm:prSet/>
      <dgm:spPr/>
      <dgm:t>
        <a:bodyPr/>
        <a:lstStyle/>
        <a:p>
          <a:endParaRPr lang="fr-FR"/>
        </a:p>
      </dgm:t>
    </dgm:pt>
    <dgm:pt modelId="{0BA00F9D-B84A-4D90-9B3F-951BE79C9973}">
      <dgm:prSet phldrT="[Texte]"/>
      <dgm:spPr/>
      <dgm:t>
        <a:bodyPr/>
        <a:lstStyle/>
        <a:p>
          <a:r>
            <a:rPr lang="fr-FR" dirty="0" smtClean="0"/>
            <a:t>16/11/2017: Décret wallon en matière de communication envers les familles</a:t>
          </a:r>
          <a:endParaRPr lang="fr-FR" dirty="0"/>
        </a:p>
      </dgm:t>
    </dgm:pt>
    <dgm:pt modelId="{A5FEEC7F-53BC-40F4-B6B7-F4BDFD48F490}" type="sibTrans" cxnId="{33341364-FE2A-4207-9A70-7315863291F6}">
      <dgm:prSet/>
      <dgm:spPr/>
      <dgm:t>
        <a:bodyPr/>
        <a:lstStyle/>
        <a:p>
          <a:endParaRPr lang="fr-FR"/>
        </a:p>
      </dgm:t>
    </dgm:pt>
    <dgm:pt modelId="{B882FD41-08DC-47ED-8F87-96BA97747DB1}" type="parTrans" cxnId="{33341364-FE2A-4207-9A70-7315863291F6}">
      <dgm:prSet/>
      <dgm:spPr/>
      <dgm:t>
        <a:bodyPr/>
        <a:lstStyle/>
        <a:p>
          <a:endParaRPr lang="fr-FR"/>
        </a:p>
      </dgm:t>
    </dgm:pt>
    <dgm:pt modelId="{C7A1A19E-644C-4FA0-9EF2-612F0EEA5076}" type="pres">
      <dgm:prSet presAssocID="{FD544343-6BD7-40B3-B6CF-C3A94F6CCD00}" presName="Name0" presStyleCnt="0">
        <dgm:presLayoutVars>
          <dgm:dir/>
          <dgm:animLvl val="lvl"/>
          <dgm:resizeHandles val="exact"/>
        </dgm:presLayoutVars>
      </dgm:prSet>
      <dgm:spPr/>
    </dgm:pt>
    <dgm:pt modelId="{74250DFE-55CD-4D5E-AB50-9AA1E2B650A9}" type="pres">
      <dgm:prSet presAssocID="{6DDA2191-EFE9-40BC-9CD4-56BD4952FFA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9D1D76-45A0-44AC-9D8E-0FFCFC07A2B3}" type="pres">
      <dgm:prSet presAssocID="{AFE474A9-866F-4519-B41E-EDF98B9C2E98}" presName="parTxOnlySpace" presStyleCnt="0"/>
      <dgm:spPr/>
    </dgm:pt>
    <dgm:pt modelId="{2463A741-6B44-4714-9BEF-5C5E481DAFA6}" type="pres">
      <dgm:prSet presAssocID="{88F45A74-A822-4F49-9907-F0DBF390F41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74F2E2-B914-4859-871D-6AA92F0B06A0}" type="pres">
      <dgm:prSet presAssocID="{B3C8A841-BE60-461E-A0B0-043AFA9A98A4}" presName="parTxOnlySpace" presStyleCnt="0"/>
      <dgm:spPr/>
    </dgm:pt>
    <dgm:pt modelId="{87269982-1686-4636-9EBF-2821923F4125}" type="pres">
      <dgm:prSet presAssocID="{0BA00F9D-B84A-4D90-9B3F-951BE79C997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341364-FE2A-4207-9A70-7315863291F6}" srcId="{FD544343-6BD7-40B3-B6CF-C3A94F6CCD00}" destId="{0BA00F9D-B84A-4D90-9B3F-951BE79C9973}" srcOrd="2" destOrd="0" parTransId="{B882FD41-08DC-47ED-8F87-96BA97747DB1}" sibTransId="{A5FEEC7F-53BC-40F4-B6B7-F4BDFD48F490}"/>
    <dgm:cxn modelId="{82FFD104-AF0B-4A26-935C-AB9EACEBE496}" type="presOf" srcId="{6DDA2191-EFE9-40BC-9CD4-56BD4952FFAD}" destId="{74250DFE-55CD-4D5E-AB50-9AA1E2B650A9}" srcOrd="0" destOrd="0" presId="urn:microsoft.com/office/officeart/2005/8/layout/chevron1"/>
    <dgm:cxn modelId="{31CB0E90-A693-473A-B2B4-15348D422DB3}" srcId="{FD544343-6BD7-40B3-B6CF-C3A94F6CCD00}" destId="{88F45A74-A822-4F49-9907-F0DBF390F41B}" srcOrd="1" destOrd="0" parTransId="{D6DD7003-0FF0-4E3E-BC6E-CA765D8D1988}" sibTransId="{B3C8A841-BE60-461E-A0B0-043AFA9A98A4}"/>
    <dgm:cxn modelId="{FF5C06D5-79DD-4FB8-9825-5A5EFC60B13A}" type="presOf" srcId="{0BA00F9D-B84A-4D90-9B3F-951BE79C9973}" destId="{87269982-1686-4636-9EBF-2821923F4125}" srcOrd="0" destOrd="0" presId="urn:microsoft.com/office/officeart/2005/8/layout/chevron1"/>
    <dgm:cxn modelId="{4C65155A-2814-4618-90D0-E473D0ED5DBE}" srcId="{FD544343-6BD7-40B3-B6CF-C3A94F6CCD00}" destId="{6DDA2191-EFE9-40BC-9CD4-56BD4952FFAD}" srcOrd="0" destOrd="0" parTransId="{BCEF40E9-D63F-4812-8D4C-142A704ECAD6}" sibTransId="{AFE474A9-866F-4519-B41E-EDF98B9C2E98}"/>
    <dgm:cxn modelId="{17EDA882-5341-468C-82AD-D410E69ECBD3}" type="presOf" srcId="{88F45A74-A822-4F49-9907-F0DBF390F41B}" destId="{2463A741-6B44-4714-9BEF-5C5E481DAFA6}" srcOrd="0" destOrd="0" presId="urn:microsoft.com/office/officeart/2005/8/layout/chevron1"/>
    <dgm:cxn modelId="{FFB1A056-002C-43FE-9619-1CD2DBA55386}" type="presOf" srcId="{FD544343-6BD7-40B3-B6CF-C3A94F6CCD00}" destId="{C7A1A19E-644C-4FA0-9EF2-612F0EEA5076}" srcOrd="0" destOrd="0" presId="urn:microsoft.com/office/officeart/2005/8/layout/chevron1"/>
    <dgm:cxn modelId="{7BFE9F15-3C77-423D-B162-44DA7077F623}" type="presParOf" srcId="{C7A1A19E-644C-4FA0-9EF2-612F0EEA5076}" destId="{74250DFE-55CD-4D5E-AB50-9AA1E2B650A9}" srcOrd="0" destOrd="0" presId="urn:microsoft.com/office/officeart/2005/8/layout/chevron1"/>
    <dgm:cxn modelId="{A435807F-F333-4558-B967-0F57F121CA12}" type="presParOf" srcId="{C7A1A19E-644C-4FA0-9EF2-612F0EEA5076}" destId="{7E9D1D76-45A0-44AC-9D8E-0FFCFC07A2B3}" srcOrd="1" destOrd="0" presId="urn:microsoft.com/office/officeart/2005/8/layout/chevron1"/>
    <dgm:cxn modelId="{D2B33AA2-0CBE-4191-A6CE-40DBF5BC2211}" type="presParOf" srcId="{C7A1A19E-644C-4FA0-9EF2-612F0EEA5076}" destId="{2463A741-6B44-4714-9BEF-5C5E481DAFA6}" srcOrd="2" destOrd="0" presId="urn:microsoft.com/office/officeart/2005/8/layout/chevron1"/>
    <dgm:cxn modelId="{6D2637BF-CD37-465C-A8F5-11F6B3F29E7F}" type="presParOf" srcId="{C7A1A19E-644C-4FA0-9EF2-612F0EEA5076}" destId="{7C74F2E2-B914-4859-871D-6AA92F0B06A0}" srcOrd="3" destOrd="0" presId="urn:microsoft.com/office/officeart/2005/8/layout/chevron1"/>
    <dgm:cxn modelId="{60ECA83D-CEEC-4B52-A13D-96E725488F4B}" type="presParOf" srcId="{C7A1A19E-644C-4FA0-9EF2-612F0EEA5076}" destId="{87269982-1686-4636-9EBF-2821923F412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544343-6BD7-40B3-B6CF-C3A94F6CCD00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6DDA2191-EFE9-40BC-9CD4-56BD4952FFAD}">
      <dgm:prSet phldrT="[Texte]"/>
      <dgm:spPr/>
      <dgm:t>
        <a:bodyPr/>
        <a:lstStyle/>
        <a:p>
          <a:r>
            <a:rPr lang="fr-FR" dirty="0" smtClean="0"/>
            <a:t>29/11/2018: Ordonnance bruxelloise</a:t>
          </a:r>
        </a:p>
        <a:p>
          <a:r>
            <a:rPr lang="fr-FR" dirty="0" smtClean="0"/>
            <a:t>(</a:t>
          </a:r>
          <a:r>
            <a:rPr lang="fr-FR" strike="sngStrike" baseline="0" dirty="0" smtClean="0"/>
            <a:t>loi de 1971</a:t>
          </a:r>
          <a:r>
            <a:rPr lang="fr-FR" dirty="0" smtClean="0"/>
            <a:t>)</a:t>
          </a:r>
          <a:endParaRPr lang="fr-FR" dirty="0"/>
        </a:p>
      </dgm:t>
    </dgm:pt>
    <dgm:pt modelId="{BCEF40E9-D63F-4812-8D4C-142A704ECAD6}" type="parTrans" cxnId="{4C65155A-2814-4618-90D0-E473D0ED5DBE}">
      <dgm:prSet/>
      <dgm:spPr/>
      <dgm:t>
        <a:bodyPr/>
        <a:lstStyle/>
        <a:p>
          <a:endParaRPr lang="fr-FR"/>
        </a:p>
      </dgm:t>
    </dgm:pt>
    <dgm:pt modelId="{AFE474A9-866F-4519-B41E-EDF98B9C2E98}" type="sibTrans" cxnId="{4C65155A-2814-4618-90D0-E473D0ED5DBE}">
      <dgm:prSet/>
      <dgm:spPr/>
      <dgm:t>
        <a:bodyPr/>
        <a:lstStyle/>
        <a:p>
          <a:endParaRPr lang="fr-FR"/>
        </a:p>
      </dgm:t>
    </dgm:pt>
    <dgm:pt modelId="{88F45A74-A822-4F49-9907-F0DBF390F41B}">
      <dgm:prSet phldrT="[Texte]"/>
      <dgm:spPr/>
      <dgm:t>
        <a:bodyPr/>
        <a:lstStyle/>
        <a:p>
          <a:r>
            <a:rPr lang="fr-FR" dirty="0" smtClean="0"/>
            <a:t>11/12/2018: </a:t>
          </a:r>
        </a:p>
        <a:p>
          <a:r>
            <a:rPr lang="fr-FR" dirty="0" smtClean="0"/>
            <a:t>Décret programme 2018 germanophone</a:t>
          </a:r>
          <a:endParaRPr lang="fr-FR" dirty="0"/>
        </a:p>
      </dgm:t>
    </dgm:pt>
    <dgm:pt modelId="{D6DD7003-0FF0-4E3E-BC6E-CA765D8D1988}" type="parTrans" cxnId="{31CB0E90-A693-473A-B2B4-15348D422DB3}">
      <dgm:prSet/>
      <dgm:spPr/>
    </dgm:pt>
    <dgm:pt modelId="{B3C8A841-BE60-461E-A0B0-043AFA9A98A4}" type="sibTrans" cxnId="{31CB0E90-A693-473A-B2B4-15348D422DB3}">
      <dgm:prSet/>
      <dgm:spPr/>
    </dgm:pt>
    <dgm:pt modelId="{0BA00F9D-B84A-4D90-9B3F-951BE79C9973}">
      <dgm:prSet phldrT="[Texte]"/>
      <dgm:spPr/>
      <dgm:t>
        <a:bodyPr/>
        <a:lstStyle/>
        <a:p>
          <a:r>
            <a:rPr lang="fr-FR" dirty="0" smtClean="0"/>
            <a:t>28/12/2018: Arrêté Gouvernement BXL (cercueils, linceuls, enveloppes d’ensevelissement)</a:t>
          </a:r>
          <a:endParaRPr lang="fr-FR" dirty="0"/>
        </a:p>
      </dgm:t>
    </dgm:pt>
    <dgm:pt modelId="{A5FEEC7F-53BC-40F4-B6B7-F4BDFD48F490}" type="sibTrans" cxnId="{33341364-FE2A-4207-9A70-7315863291F6}">
      <dgm:prSet/>
      <dgm:spPr/>
      <dgm:t>
        <a:bodyPr/>
        <a:lstStyle/>
        <a:p>
          <a:endParaRPr lang="fr-FR"/>
        </a:p>
      </dgm:t>
    </dgm:pt>
    <dgm:pt modelId="{B882FD41-08DC-47ED-8F87-96BA97747DB1}" type="parTrans" cxnId="{33341364-FE2A-4207-9A70-7315863291F6}">
      <dgm:prSet/>
      <dgm:spPr/>
      <dgm:t>
        <a:bodyPr/>
        <a:lstStyle/>
        <a:p>
          <a:endParaRPr lang="fr-FR"/>
        </a:p>
      </dgm:t>
    </dgm:pt>
    <dgm:pt modelId="{C7A1A19E-644C-4FA0-9EF2-612F0EEA5076}" type="pres">
      <dgm:prSet presAssocID="{FD544343-6BD7-40B3-B6CF-C3A94F6CCD00}" presName="Name0" presStyleCnt="0">
        <dgm:presLayoutVars>
          <dgm:dir/>
          <dgm:animLvl val="lvl"/>
          <dgm:resizeHandles val="exact"/>
        </dgm:presLayoutVars>
      </dgm:prSet>
      <dgm:spPr/>
    </dgm:pt>
    <dgm:pt modelId="{74250DFE-55CD-4D5E-AB50-9AA1E2B650A9}" type="pres">
      <dgm:prSet presAssocID="{6DDA2191-EFE9-40BC-9CD4-56BD4952FFA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9D1D76-45A0-44AC-9D8E-0FFCFC07A2B3}" type="pres">
      <dgm:prSet presAssocID="{AFE474A9-866F-4519-B41E-EDF98B9C2E98}" presName="parTxOnlySpace" presStyleCnt="0"/>
      <dgm:spPr/>
    </dgm:pt>
    <dgm:pt modelId="{2463A741-6B44-4714-9BEF-5C5E481DAFA6}" type="pres">
      <dgm:prSet presAssocID="{88F45A74-A822-4F49-9907-F0DBF390F41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74F2E2-B914-4859-871D-6AA92F0B06A0}" type="pres">
      <dgm:prSet presAssocID="{B3C8A841-BE60-461E-A0B0-043AFA9A98A4}" presName="parTxOnlySpace" presStyleCnt="0"/>
      <dgm:spPr/>
    </dgm:pt>
    <dgm:pt modelId="{87269982-1686-4636-9EBF-2821923F4125}" type="pres">
      <dgm:prSet presAssocID="{0BA00F9D-B84A-4D90-9B3F-951BE79C997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341364-FE2A-4207-9A70-7315863291F6}" srcId="{FD544343-6BD7-40B3-B6CF-C3A94F6CCD00}" destId="{0BA00F9D-B84A-4D90-9B3F-951BE79C9973}" srcOrd="2" destOrd="0" parTransId="{B882FD41-08DC-47ED-8F87-96BA97747DB1}" sibTransId="{A5FEEC7F-53BC-40F4-B6B7-F4BDFD48F490}"/>
    <dgm:cxn modelId="{82FFD104-AF0B-4A26-935C-AB9EACEBE496}" type="presOf" srcId="{6DDA2191-EFE9-40BC-9CD4-56BD4952FFAD}" destId="{74250DFE-55CD-4D5E-AB50-9AA1E2B650A9}" srcOrd="0" destOrd="0" presId="urn:microsoft.com/office/officeart/2005/8/layout/chevron1"/>
    <dgm:cxn modelId="{31CB0E90-A693-473A-B2B4-15348D422DB3}" srcId="{FD544343-6BD7-40B3-B6CF-C3A94F6CCD00}" destId="{88F45A74-A822-4F49-9907-F0DBF390F41B}" srcOrd="1" destOrd="0" parTransId="{D6DD7003-0FF0-4E3E-BC6E-CA765D8D1988}" sibTransId="{B3C8A841-BE60-461E-A0B0-043AFA9A98A4}"/>
    <dgm:cxn modelId="{17EDA882-5341-468C-82AD-D410E69ECBD3}" type="presOf" srcId="{88F45A74-A822-4F49-9907-F0DBF390F41B}" destId="{2463A741-6B44-4714-9BEF-5C5E481DAFA6}" srcOrd="0" destOrd="0" presId="urn:microsoft.com/office/officeart/2005/8/layout/chevron1"/>
    <dgm:cxn modelId="{4C65155A-2814-4618-90D0-E473D0ED5DBE}" srcId="{FD544343-6BD7-40B3-B6CF-C3A94F6CCD00}" destId="{6DDA2191-EFE9-40BC-9CD4-56BD4952FFAD}" srcOrd="0" destOrd="0" parTransId="{BCEF40E9-D63F-4812-8D4C-142A704ECAD6}" sibTransId="{AFE474A9-866F-4519-B41E-EDF98B9C2E98}"/>
    <dgm:cxn modelId="{FF5C06D5-79DD-4FB8-9825-5A5EFC60B13A}" type="presOf" srcId="{0BA00F9D-B84A-4D90-9B3F-951BE79C9973}" destId="{87269982-1686-4636-9EBF-2821923F4125}" srcOrd="0" destOrd="0" presId="urn:microsoft.com/office/officeart/2005/8/layout/chevron1"/>
    <dgm:cxn modelId="{FFB1A056-002C-43FE-9619-1CD2DBA55386}" type="presOf" srcId="{FD544343-6BD7-40B3-B6CF-C3A94F6CCD00}" destId="{C7A1A19E-644C-4FA0-9EF2-612F0EEA5076}" srcOrd="0" destOrd="0" presId="urn:microsoft.com/office/officeart/2005/8/layout/chevron1"/>
    <dgm:cxn modelId="{7BFE9F15-3C77-423D-B162-44DA7077F623}" type="presParOf" srcId="{C7A1A19E-644C-4FA0-9EF2-612F0EEA5076}" destId="{74250DFE-55CD-4D5E-AB50-9AA1E2B650A9}" srcOrd="0" destOrd="0" presId="urn:microsoft.com/office/officeart/2005/8/layout/chevron1"/>
    <dgm:cxn modelId="{A435807F-F333-4558-B967-0F57F121CA12}" type="presParOf" srcId="{C7A1A19E-644C-4FA0-9EF2-612F0EEA5076}" destId="{7E9D1D76-45A0-44AC-9D8E-0FFCFC07A2B3}" srcOrd="1" destOrd="0" presId="urn:microsoft.com/office/officeart/2005/8/layout/chevron1"/>
    <dgm:cxn modelId="{D2B33AA2-0CBE-4191-A6CE-40DBF5BC2211}" type="presParOf" srcId="{C7A1A19E-644C-4FA0-9EF2-612F0EEA5076}" destId="{2463A741-6B44-4714-9BEF-5C5E481DAFA6}" srcOrd="2" destOrd="0" presId="urn:microsoft.com/office/officeart/2005/8/layout/chevron1"/>
    <dgm:cxn modelId="{6D2637BF-CD37-465C-A8F5-11F6B3F29E7F}" type="presParOf" srcId="{C7A1A19E-644C-4FA0-9EF2-612F0EEA5076}" destId="{7C74F2E2-B914-4859-871D-6AA92F0B06A0}" srcOrd="3" destOrd="0" presId="urn:microsoft.com/office/officeart/2005/8/layout/chevron1"/>
    <dgm:cxn modelId="{60ECA83D-CEEC-4B52-A13D-96E725488F4B}" type="presParOf" srcId="{C7A1A19E-644C-4FA0-9EF2-612F0EEA5076}" destId="{87269982-1686-4636-9EBF-2821923F412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544343-6BD7-40B3-B6CF-C3A94F6CCD00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6DDA2191-EFE9-40BC-9CD4-56BD4952FFAD}">
      <dgm:prSet phldrT="[Texte]" custT="1"/>
      <dgm:spPr/>
      <dgm:t>
        <a:bodyPr/>
        <a:lstStyle/>
        <a:p>
          <a:r>
            <a:rPr lang="fr-FR" sz="2300" dirty="0" smtClean="0"/>
            <a:t>14/02/2019: Décret wallon modifiant</a:t>
          </a:r>
          <a:endParaRPr lang="fr-FR" sz="2300" dirty="0"/>
        </a:p>
      </dgm:t>
    </dgm:pt>
    <dgm:pt modelId="{BCEF40E9-D63F-4812-8D4C-142A704ECAD6}" type="parTrans" cxnId="{4C65155A-2814-4618-90D0-E473D0ED5DBE}">
      <dgm:prSet/>
      <dgm:spPr/>
      <dgm:t>
        <a:bodyPr/>
        <a:lstStyle/>
        <a:p>
          <a:endParaRPr lang="fr-FR"/>
        </a:p>
      </dgm:t>
    </dgm:pt>
    <dgm:pt modelId="{AFE474A9-866F-4519-B41E-EDF98B9C2E98}" type="sibTrans" cxnId="{4C65155A-2814-4618-90D0-E473D0ED5DBE}">
      <dgm:prSet/>
      <dgm:spPr/>
      <dgm:t>
        <a:bodyPr/>
        <a:lstStyle/>
        <a:p>
          <a:endParaRPr lang="fr-FR"/>
        </a:p>
      </dgm:t>
    </dgm:pt>
    <dgm:pt modelId="{88F45A74-A822-4F49-9907-F0DBF390F41B}">
      <dgm:prSet phldrT="[Texte]" custT="1"/>
      <dgm:spPr/>
      <dgm:t>
        <a:bodyPr/>
        <a:lstStyle/>
        <a:p>
          <a:r>
            <a:rPr lang="fr-FR" sz="2300" dirty="0" smtClean="0"/>
            <a:t>28/03/2019: AGW</a:t>
          </a:r>
        </a:p>
        <a:p>
          <a:r>
            <a:rPr lang="fr-FR" sz="2300" dirty="0" smtClean="0"/>
            <a:t>(matériaux)</a:t>
          </a:r>
          <a:endParaRPr lang="fr-FR" sz="2300" dirty="0"/>
        </a:p>
      </dgm:t>
    </dgm:pt>
    <dgm:pt modelId="{D6DD7003-0FF0-4E3E-BC6E-CA765D8D1988}" type="parTrans" cxnId="{31CB0E90-A693-473A-B2B4-15348D422DB3}">
      <dgm:prSet/>
      <dgm:spPr/>
      <dgm:t>
        <a:bodyPr/>
        <a:lstStyle/>
        <a:p>
          <a:endParaRPr lang="fr-FR"/>
        </a:p>
      </dgm:t>
    </dgm:pt>
    <dgm:pt modelId="{B3C8A841-BE60-461E-A0B0-043AFA9A98A4}" type="sibTrans" cxnId="{31CB0E90-A693-473A-B2B4-15348D422DB3}">
      <dgm:prSet/>
      <dgm:spPr/>
      <dgm:t>
        <a:bodyPr/>
        <a:lstStyle/>
        <a:p>
          <a:endParaRPr lang="fr-FR"/>
        </a:p>
      </dgm:t>
    </dgm:pt>
    <dgm:pt modelId="{0BA00F9D-B84A-4D90-9B3F-951BE79C9973}">
      <dgm:prSet phldrT="[Texte]" custT="1"/>
      <dgm:spPr/>
      <dgm:t>
        <a:bodyPr/>
        <a:lstStyle/>
        <a:p>
          <a:r>
            <a:rPr lang="fr-FR" sz="2300" dirty="0" smtClean="0"/>
            <a:t>01/07/2019: Circulaire wallonne</a:t>
          </a:r>
          <a:endParaRPr lang="fr-FR" sz="2300" dirty="0"/>
        </a:p>
      </dgm:t>
    </dgm:pt>
    <dgm:pt modelId="{A5FEEC7F-53BC-40F4-B6B7-F4BDFD48F490}" type="sibTrans" cxnId="{33341364-FE2A-4207-9A70-7315863291F6}">
      <dgm:prSet/>
      <dgm:spPr/>
      <dgm:t>
        <a:bodyPr/>
        <a:lstStyle/>
        <a:p>
          <a:endParaRPr lang="fr-FR"/>
        </a:p>
      </dgm:t>
    </dgm:pt>
    <dgm:pt modelId="{B882FD41-08DC-47ED-8F87-96BA97747DB1}" type="parTrans" cxnId="{33341364-FE2A-4207-9A70-7315863291F6}">
      <dgm:prSet/>
      <dgm:spPr/>
      <dgm:t>
        <a:bodyPr/>
        <a:lstStyle/>
        <a:p>
          <a:endParaRPr lang="fr-FR"/>
        </a:p>
      </dgm:t>
    </dgm:pt>
    <dgm:pt modelId="{C7A1A19E-644C-4FA0-9EF2-612F0EEA5076}" type="pres">
      <dgm:prSet presAssocID="{FD544343-6BD7-40B3-B6CF-C3A94F6CCD00}" presName="Name0" presStyleCnt="0">
        <dgm:presLayoutVars>
          <dgm:dir/>
          <dgm:animLvl val="lvl"/>
          <dgm:resizeHandles val="exact"/>
        </dgm:presLayoutVars>
      </dgm:prSet>
      <dgm:spPr/>
    </dgm:pt>
    <dgm:pt modelId="{74250DFE-55CD-4D5E-AB50-9AA1E2B650A9}" type="pres">
      <dgm:prSet presAssocID="{6DDA2191-EFE9-40BC-9CD4-56BD4952FFA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9D1D76-45A0-44AC-9D8E-0FFCFC07A2B3}" type="pres">
      <dgm:prSet presAssocID="{AFE474A9-866F-4519-B41E-EDF98B9C2E98}" presName="parTxOnlySpace" presStyleCnt="0"/>
      <dgm:spPr/>
    </dgm:pt>
    <dgm:pt modelId="{2463A741-6B44-4714-9BEF-5C5E481DAFA6}" type="pres">
      <dgm:prSet presAssocID="{88F45A74-A822-4F49-9907-F0DBF390F41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74F2E2-B914-4859-871D-6AA92F0B06A0}" type="pres">
      <dgm:prSet presAssocID="{B3C8A841-BE60-461E-A0B0-043AFA9A98A4}" presName="parTxOnlySpace" presStyleCnt="0"/>
      <dgm:spPr/>
    </dgm:pt>
    <dgm:pt modelId="{87269982-1686-4636-9EBF-2821923F4125}" type="pres">
      <dgm:prSet presAssocID="{0BA00F9D-B84A-4D90-9B3F-951BE79C997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341364-FE2A-4207-9A70-7315863291F6}" srcId="{FD544343-6BD7-40B3-B6CF-C3A94F6CCD00}" destId="{0BA00F9D-B84A-4D90-9B3F-951BE79C9973}" srcOrd="2" destOrd="0" parTransId="{B882FD41-08DC-47ED-8F87-96BA97747DB1}" sibTransId="{A5FEEC7F-53BC-40F4-B6B7-F4BDFD48F490}"/>
    <dgm:cxn modelId="{82FFD104-AF0B-4A26-935C-AB9EACEBE496}" type="presOf" srcId="{6DDA2191-EFE9-40BC-9CD4-56BD4952FFAD}" destId="{74250DFE-55CD-4D5E-AB50-9AA1E2B650A9}" srcOrd="0" destOrd="0" presId="urn:microsoft.com/office/officeart/2005/8/layout/chevron1"/>
    <dgm:cxn modelId="{31CB0E90-A693-473A-B2B4-15348D422DB3}" srcId="{FD544343-6BD7-40B3-B6CF-C3A94F6CCD00}" destId="{88F45A74-A822-4F49-9907-F0DBF390F41B}" srcOrd="1" destOrd="0" parTransId="{D6DD7003-0FF0-4E3E-BC6E-CA765D8D1988}" sibTransId="{B3C8A841-BE60-461E-A0B0-043AFA9A98A4}"/>
    <dgm:cxn modelId="{4C65155A-2814-4618-90D0-E473D0ED5DBE}" srcId="{FD544343-6BD7-40B3-B6CF-C3A94F6CCD00}" destId="{6DDA2191-EFE9-40BC-9CD4-56BD4952FFAD}" srcOrd="0" destOrd="0" parTransId="{BCEF40E9-D63F-4812-8D4C-142A704ECAD6}" sibTransId="{AFE474A9-866F-4519-B41E-EDF98B9C2E98}"/>
    <dgm:cxn modelId="{17EDA882-5341-468C-82AD-D410E69ECBD3}" type="presOf" srcId="{88F45A74-A822-4F49-9907-F0DBF390F41B}" destId="{2463A741-6B44-4714-9BEF-5C5E481DAFA6}" srcOrd="0" destOrd="0" presId="urn:microsoft.com/office/officeart/2005/8/layout/chevron1"/>
    <dgm:cxn modelId="{FF5C06D5-79DD-4FB8-9825-5A5EFC60B13A}" type="presOf" srcId="{0BA00F9D-B84A-4D90-9B3F-951BE79C9973}" destId="{87269982-1686-4636-9EBF-2821923F4125}" srcOrd="0" destOrd="0" presId="urn:microsoft.com/office/officeart/2005/8/layout/chevron1"/>
    <dgm:cxn modelId="{FFB1A056-002C-43FE-9619-1CD2DBA55386}" type="presOf" srcId="{FD544343-6BD7-40B3-B6CF-C3A94F6CCD00}" destId="{C7A1A19E-644C-4FA0-9EF2-612F0EEA5076}" srcOrd="0" destOrd="0" presId="urn:microsoft.com/office/officeart/2005/8/layout/chevron1"/>
    <dgm:cxn modelId="{7BFE9F15-3C77-423D-B162-44DA7077F623}" type="presParOf" srcId="{C7A1A19E-644C-4FA0-9EF2-612F0EEA5076}" destId="{74250DFE-55CD-4D5E-AB50-9AA1E2B650A9}" srcOrd="0" destOrd="0" presId="urn:microsoft.com/office/officeart/2005/8/layout/chevron1"/>
    <dgm:cxn modelId="{A435807F-F333-4558-B967-0F57F121CA12}" type="presParOf" srcId="{C7A1A19E-644C-4FA0-9EF2-612F0EEA5076}" destId="{7E9D1D76-45A0-44AC-9D8E-0FFCFC07A2B3}" srcOrd="1" destOrd="0" presId="urn:microsoft.com/office/officeart/2005/8/layout/chevron1"/>
    <dgm:cxn modelId="{D2B33AA2-0CBE-4191-A6CE-40DBF5BC2211}" type="presParOf" srcId="{C7A1A19E-644C-4FA0-9EF2-612F0EEA5076}" destId="{2463A741-6B44-4714-9BEF-5C5E481DAFA6}" srcOrd="2" destOrd="0" presId="urn:microsoft.com/office/officeart/2005/8/layout/chevron1"/>
    <dgm:cxn modelId="{6D2637BF-CD37-465C-A8F5-11F6B3F29E7F}" type="presParOf" srcId="{C7A1A19E-644C-4FA0-9EF2-612F0EEA5076}" destId="{7C74F2E2-B914-4859-871D-6AA92F0B06A0}" srcOrd="3" destOrd="0" presId="urn:microsoft.com/office/officeart/2005/8/layout/chevron1"/>
    <dgm:cxn modelId="{60ECA83D-CEEC-4B52-A13D-96E725488F4B}" type="presParOf" srcId="{C7A1A19E-644C-4FA0-9EF2-612F0EEA5076}" destId="{87269982-1686-4636-9EBF-2821923F412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50DFE-55CD-4D5E-AB50-9AA1E2B650A9}">
      <dsp:nvSpPr>
        <dsp:cNvPr id="0" name=""/>
        <dsp:cNvSpPr/>
      </dsp:nvSpPr>
      <dsp:spPr>
        <a:xfrm>
          <a:off x="4514" y="1348827"/>
          <a:ext cx="2627838" cy="10799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Edit du 23 prairial an XII sur les sépultures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(1804)</a:t>
          </a:r>
          <a:endParaRPr lang="fr-FR" sz="1300" kern="1200" dirty="0"/>
        </a:p>
      </dsp:txBody>
      <dsp:txXfrm>
        <a:off x="544498" y="1348827"/>
        <a:ext cx="1547870" cy="1079968"/>
      </dsp:txXfrm>
    </dsp:sp>
    <dsp:sp modelId="{2217DF19-9BE7-45CF-8EDA-D19F52E98D6C}">
      <dsp:nvSpPr>
        <dsp:cNvPr id="0" name=""/>
        <dsp:cNvSpPr/>
      </dsp:nvSpPr>
      <dsp:spPr>
        <a:xfrm>
          <a:off x="2369568" y="1348827"/>
          <a:ext cx="2627838" cy="10799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Loi du 21/03/1932 sur l’incinération facultative des cadavres humains</a:t>
          </a:r>
          <a:endParaRPr lang="fr-FR" sz="1300" kern="1200" dirty="0"/>
        </a:p>
      </dsp:txBody>
      <dsp:txXfrm>
        <a:off x="2909552" y="1348827"/>
        <a:ext cx="1547870" cy="1079968"/>
      </dsp:txXfrm>
    </dsp:sp>
    <dsp:sp modelId="{87269982-1686-4636-9EBF-2821923F4125}">
      <dsp:nvSpPr>
        <dsp:cNvPr id="0" name=""/>
        <dsp:cNvSpPr/>
      </dsp:nvSpPr>
      <dsp:spPr>
        <a:xfrm>
          <a:off x="4734623" y="1338773"/>
          <a:ext cx="2627838" cy="110007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Loi du 20/07/1971 sur les funérailles et sépultures</a:t>
          </a:r>
          <a:endParaRPr lang="fr-FR" sz="1300" kern="1200" dirty="0"/>
        </a:p>
      </dsp:txBody>
      <dsp:txXfrm>
        <a:off x="5284661" y="1338773"/>
        <a:ext cx="1527762" cy="1100076"/>
      </dsp:txXfrm>
    </dsp:sp>
    <dsp:sp modelId="{7E617C22-8FE7-4CD3-A78A-4488D30F6A73}">
      <dsp:nvSpPr>
        <dsp:cNvPr id="0" name=""/>
        <dsp:cNvSpPr/>
      </dsp:nvSpPr>
      <dsp:spPr>
        <a:xfrm>
          <a:off x="7099678" y="1351670"/>
          <a:ext cx="2627838" cy="107428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Loi du 20/09/1998 modifiant la loi de 1971</a:t>
          </a:r>
          <a:endParaRPr lang="fr-FR" sz="1300" kern="1200" dirty="0"/>
        </a:p>
      </dsp:txBody>
      <dsp:txXfrm>
        <a:off x="7636819" y="1351670"/>
        <a:ext cx="1553557" cy="1074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50DFE-55CD-4D5E-AB50-9AA1E2B650A9}">
      <dsp:nvSpPr>
        <dsp:cNvPr id="0" name=""/>
        <dsp:cNvSpPr/>
      </dsp:nvSpPr>
      <dsp:spPr>
        <a:xfrm>
          <a:off x="2980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2002: régionalisation de la législation funéraire</a:t>
          </a:r>
          <a:endParaRPr lang="fr-FR" sz="1900" kern="1200" dirty="0"/>
        </a:p>
      </dsp:txBody>
      <dsp:txXfrm>
        <a:off x="729269" y="1162521"/>
        <a:ext cx="2178869" cy="1452578"/>
      </dsp:txXfrm>
    </dsp:sp>
    <dsp:sp modelId="{2217DF19-9BE7-45CF-8EDA-D19F52E98D6C}">
      <dsp:nvSpPr>
        <dsp:cNvPr id="0" name=""/>
        <dsp:cNvSpPr/>
      </dsp:nvSpPr>
      <dsp:spPr>
        <a:xfrm>
          <a:off x="3271283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2002: intégration de la loi de 1971 dans le CDLD pour la R.W.</a:t>
          </a:r>
          <a:endParaRPr lang="fr-FR" sz="1900" kern="1200" dirty="0"/>
        </a:p>
      </dsp:txBody>
      <dsp:txXfrm>
        <a:off x="3997572" y="1162521"/>
        <a:ext cx="2178869" cy="1452578"/>
      </dsp:txXfrm>
    </dsp:sp>
    <dsp:sp modelId="{87269982-1686-4636-9EBF-2821923F4125}">
      <dsp:nvSpPr>
        <dsp:cNvPr id="0" name=""/>
        <dsp:cNvSpPr/>
      </dsp:nvSpPr>
      <dsp:spPr>
        <a:xfrm>
          <a:off x="6539585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2002: création de la Cellule de gestion du patrimoine funéraire du SPW</a:t>
          </a:r>
          <a:endParaRPr lang="fr-FR" sz="1900" kern="1200" dirty="0"/>
        </a:p>
      </dsp:txBody>
      <dsp:txXfrm>
        <a:off x="7265874" y="1162521"/>
        <a:ext cx="2178869" cy="1452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7FF61-04DB-41E2-AFE9-10C4200FE4AB}">
      <dsp:nvSpPr>
        <dsp:cNvPr id="0" name=""/>
        <dsp:cNvSpPr/>
      </dsp:nvSpPr>
      <dsp:spPr>
        <a:xfrm>
          <a:off x="2980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16/01/2004: Décret flamand sur les funérailles et sépultures</a:t>
          </a:r>
          <a:endParaRPr lang="fr-FR" sz="1900" kern="1200" dirty="0"/>
        </a:p>
      </dsp:txBody>
      <dsp:txXfrm>
        <a:off x="729269" y="1162521"/>
        <a:ext cx="2178869" cy="1452578"/>
      </dsp:txXfrm>
    </dsp:sp>
    <dsp:sp modelId="{EFDD07F1-832E-4150-934E-E6950E8937A5}">
      <dsp:nvSpPr>
        <dsp:cNvPr id="0" name=""/>
        <dsp:cNvSpPr/>
      </dsp:nvSpPr>
      <dsp:spPr>
        <a:xfrm>
          <a:off x="3271283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smtClean="0"/>
            <a:t>06/03/2009: Décret wallon sur les funérailles et sépultures</a:t>
          </a:r>
          <a:endParaRPr lang="fr-FR" sz="1900" kern="1200" dirty="0"/>
        </a:p>
      </dsp:txBody>
      <dsp:txXfrm>
        <a:off x="3997572" y="1162521"/>
        <a:ext cx="2178869" cy="1452578"/>
      </dsp:txXfrm>
    </dsp:sp>
    <dsp:sp modelId="{2217DF19-9BE7-45CF-8EDA-D19F52E98D6C}">
      <dsp:nvSpPr>
        <dsp:cNvPr id="0" name=""/>
        <dsp:cNvSpPr/>
      </dsp:nvSpPr>
      <dsp:spPr>
        <a:xfrm>
          <a:off x="6539585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14/02/2011: Décret germanophone sur les fun. et </a:t>
          </a:r>
          <a:r>
            <a:rPr lang="fr-FR" sz="1900" kern="1200" dirty="0" err="1" smtClean="0"/>
            <a:t>sép</a:t>
          </a:r>
          <a:r>
            <a:rPr lang="fr-FR" sz="1900" kern="1200" dirty="0" smtClean="0"/>
            <a:t>.</a:t>
          </a:r>
          <a:endParaRPr lang="fr-FR" sz="1900" kern="1200" dirty="0"/>
        </a:p>
      </dsp:txBody>
      <dsp:txXfrm>
        <a:off x="7265874" y="1162521"/>
        <a:ext cx="2178869" cy="1452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50DFE-55CD-4D5E-AB50-9AA1E2B650A9}">
      <dsp:nvSpPr>
        <dsp:cNvPr id="0" name=""/>
        <dsp:cNvSpPr/>
      </dsp:nvSpPr>
      <dsp:spPr>
        <a:xfrm>
          <a:off x="2980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23/01/2014: Décret wallon modifiant le décret fun. et </a:t>
          </a:r>
          <a:r>
            <a:rPr lang="fr-FR" sz="1900" kern="1200" dirty="0" err="1" smtClean="0"/>
            <a:t>sép</a:t>
          </a:r>
          <a:r>
            <a:rPr lang="fr-FR" sz="1900" kern="1200" dirty="0" smtClean="0"/>
            <a:t>. de 2009</a:t>
          </a:r>
          <a:endParaRPr lang="fr-FR" sz="1900" kern="1200" dirty="0"/>
        </a:p>
      </dsp:txBody>
      <dsp:txXfrm>
        <a:off x="729269" y="1162521"/>
        <a:ext cx="2178869" cy="1452578"/>
      </dsp:txXfrm>
    </dsp:sp>
    <dsp:sp modelId="{2463A741-6B44-4714-9BEF-5C5E481DAFA6}">
      <dsp:nvSpPr>
        <dsp:cNvPr id="0" name=""/>
        <dsp:cNvSpPr/>
      </dsp:nvSpPr>
      <dsp:spPr>
        <a:xfrm>
          <a:off x="3271283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10/11/2016: Décret wallon concernant les urnes cinéraires </a:t>
          </a:r>
          <a:r>
            <a:rPr lang="fr-FR" sz="1900" kern="1200" smtClean="0"/>
            <a:t>hors cimetière</a:t>
          </a:r>
          <a:endParaRPr lang="fr-FR" sz="1900" kern="1200" dirty="0"/>
        </a:p>
      </dsp:txBody>
      <dsp:txXfrm>
        <a:off x="3997572" y="1162521"/>
        <a:ext cx="2178869" cy="1452578"/>
      </dsp:txXfrm>
    </dsp:sp>
    <dsp:sp modelId="{87269982-1686-4636-9EBF-2821923F4125}">
      <dsp:nvSpPr>
        <dsp:cNvPr id="0" name=""/>
        <dsp:cNvSpPr/>
      </dsp:nvSpPr>
      <dsp:spPr>
        <a:xfrm>
          <a:off x="6539585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16/11/2017: Décret wallon en matière de communication envers les familles</a:t>
          </a:r>
          <a:endParaRPr lang="fr-FR" sz="1900" kern="1200" dirty="0"/>
        </a:p>
      </dsp:txBody>
      <dsp:txXfrm>
        <a:off x="7265874" y="1162521"/>
        <a:ext cx="2178869" cy="1452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50DFE-55CD-4D5E-AB50-9AA1E2B650A9}">
      <dsp:nvSpPr>
        <dsp:cNvPr id="0" name=""/>
        <dsp:cNvSpPr/>
      </dsp:nvSpPr>
      <dsp:spPr>
        <a:xfrm>
          <a:off x="2980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29/11/2018: Ordonnance bruxelloise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(</a:t>
          </a:r>
          <a:r>
            <a:rPr lang="fr-FR" sz="1700" strike="sngStrike" kern="1200" baseline="0" dirty="0" smtClean="0"/>
            <a:t>loi de 1971</a:t>
          </a:r>
          <a:r>
            <a:rPr lang="fr-FR" sz="1700" kern="1200" dirty="0" smtClean="0"/>
            <a:t>)</a:t>
          </a:r>
          <a:endParaRPr lang="fr-FR" sz="1700" kern="1200" dirty="0"/>
        </a:p>
      </dsp:txBody>
      <dsp:txXfrm>
        <a:off x="729269" y="1162521"/>
        <a:ext cx="2178869" cy="1452578"/>
      </dsp:txXfrm>
    </dsp:sp>
    <dsp:sp modelId="{2463A741-6B44-4714-9BEF-5C5E481DAFA6}">
      <dsp:nvSpPr>
        <dsp:cNvPr id="0" name=""/>
        <dsp:cNvSpPr/>
      </dsp:nvSpPr>
      <dsp:spPr>
        <a:xfrm>
          <a:off x="3271283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11/12/2018: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Décret programme 2018 germanophone</a:t>
          </a:r>
          <a:endParaRPr lang="fr-FR" sz="1700" kern="1200" dirty="0"/>
        </a:p>
      </dsp:txBody>
      <dsp:txXfrm>
        <a:off x="3997572" y="1162521"/>
        <a:ext cx="2178869" cy="1452578"/>
      </dsp:txXfrm>
    </dsp:sp>
    <dsp:sp modelId="{87269982-1686-4636-9EBF-2821923F4125}">
      <dsp:nvSpPr>
        <dsp:cNvPr id="0" name=""/>
        <dsp:cNvSpPr/>
      </dsp:nvSpPr>
      <dsp:spPr>
        <a:xfrm>
          <a:off x="6539585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28/12/2018: Arrêté Gouvernement BXL (cercueils, linceuls, enveloppes d’ensevelissement)</a:t>
          </a:r>
          <a:endParaRPr lang="fr-FR" sz="1700" kern="1200" dirty="0"/>
        </a:p>
      </dsp:txBody>
      <dsp:txXfrm>
        <a:off x="7265874" y="1162521"/>
        <a:ext cx="2178869" cy="14525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50DFE-55CD-4D5E-AB50-9AA1E2B650A9}">
      <dsp:nvSpPr>
        <dsp:cNvPr id="0" name=""/>
        <dsp:cNvSpPr/>
      </dsp:nvSpPr>
      <dsp:spPr>
        <a:xfrm>
          <a:off x="2980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14/02/2019: Décret wallon modifiant</a:t>
          </a:r>
          <a:endParaRPr lang="fr-FR" sz="2300" kern="1200" dirty="0"/>
        </a:p>
      </dsp:txBody>
      <dsp:txXfrm>
        <a:off x="729269" y="1162521"/>
        <a:ext cx="2178869" cy="1452578"/>
      </dsp:txXfrm>
    </dsp:sp>
    <dsp:sp modelId="{2463A741-6B44-4714-9BEF-5C5E481DAFA6}">
      <dsp:nvSpPr>
        <dsp:cNvPr id="0" name=""/>
        <dsp:cNvSpPr/>
      </dsp:nvSpPr>
      <dsp:spPr>
        <a:xfrm>
          <a:off x="3271283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28/03/2019: AGW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(matériaux)</a:t>
          </a:r>
          <a:endParaRPr lang="fr-FR" sz="2300" kern="1200" dirty="0"/>
        </a:p>
      </dsp:txBody>
      <dsp:txXfrm>
        <a:off x="3997572" y="1162521"/>
        <a:ext cx="2178869" cy="1452578"/>
      </dsp:txXfrm>
    </dsp:sp>
    <dsp:sp modelId="{87269982-1686-4636-9EBF-2821923F4125}">
      <dsp:nvSpPr>
        <dsp:cNvPr id="0" name=""/>
        <dsp:cNvSpPr/>
      </dsp:nvSpPr>
      <dsp:spPr>
        <a:xfrm>
          <a:off x="6539585" y="1162521"/>
          <a:ext cx="3631447" cy="14525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01/07/2019: Circulaire wallonne</a:t>
          </a:r>
          <a:endParaRPr lang="fr-FR" sz="2300" kern="1200" dirty="0"/>
        </a:p>
      </dsp:txBody>
      <dsp:txXfrm>
        <a:off x="7265874" y="1162521"/>
        <a:ext cx="2178869" cy="1452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DBD77-F0EA-4C8A-B308-B33B37FDA0E8}" type="datetimeFigureOut">
              <a:rPr lang="fr-BE" smtClean="0"/>
              <a:t>20/01/2020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55A65-E4A7-4C94-A76E-28E0C499C5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815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8E8F8-ED21-4D1E-A3BC-BA029D876DFA}" type="datetimeFigureOut">
              <a:rPr lang="fr-BE" smtClean="0"/>
              <a:t>20/01/2020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F4A84-93D2-4A5A-81CE-A0FB59D379A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414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2096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6061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5037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4561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0898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507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9739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44515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7178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0319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9203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00319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2651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87098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2950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69994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26617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49176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02546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44769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62382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29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3729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11258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61777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21434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85000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739111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542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72002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04360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52998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32195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39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7223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192241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40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17824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41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1370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044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112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0632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8288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4A84-93D2-4A5A-81CE-A0FB59D379A3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98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061-D3CA-4712-8E2F-A3898EC541C1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BB97-A716-4F41-A888-DC8A869898ED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60D-8467-4CC5-836F-A64BDF839157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F32-D1FE-468E-84E4-B575A505E3A3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D2E3-D8B0-41C8-B0F5-805C5E7927E1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F702-D95B-4B84-B499-E8FC27863EED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9A1-B942-4730-9599-A1C751E4B96E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411-0D29-454A-B78A-95249817D90B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F8D7-8D1E-4E11-89F6-C3A2F335F3B4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A829-8CEF-477F-A5C2-20AD4BC4883E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3FF2-684A-4134-9F50-25EDEB5557DC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20E3-3D0D-4541-9FCF-6E275DF6AC50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207E-5AC6-47E5-9225-54A6A5B04991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1B21-1DA8-4C63-99E2-096000B340F6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2450-0E43-4C45-B3E4-33C1796931A3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2A9-9811-44D8-AE92-C940377F67E9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0F0A-3657-4D65-AF8C-3BA978DA7CCC}" type="datetime1">
              <a:rPr lang="en-US" smtClean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Quoi de neuf dans les cimetières?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fr-BE" b="1" dirty="0" smtClean="0"/>
              <a:t>Thomas Degueldre</a:t>
            </a:r>
          </a:p>
          <a:p>
            <a:pPr algn="r"/>
            <a:r>
              <a:rPr lang="fr-BE" b="1" dirty="0" smtClean="0"/>
              <a:t>Coordinateur cimetières</a:t>
            </a:r>
          </a:p>
          <a:p>
            <a:pPr algn="r"/>
            <a:r>
              <a:rPr lang="fr-BE" b="1" dirty="0" smtClean="0"/>
              <a:t>Adjoint au Chef du service Population/Etat </a:t>
            </a:r>
            <a:r>
              <a:rPr lang="fr-BE" b="1" dirty="0"/>
              <a:t>civil de la Ville de </a:t>
            </a:r>
            <a:r>
              <a:rPr lang="fr-BE" b="1" dirty="0" smtClean="0"/>
              <a:t>Namur</a:t>
            </a:r>
          </a:p>
          <a:p>
            <a:pPr algn="r"/>
            <a:r>
              <a:rPr lang="fr-BE" b="1" dirty="0" smtClean="0"/>
              <a:t>AG du GAPEC – Eupen, le 16/01/2020</a:t>
            </a:r>
            <a:endParaRPr lang="fr-BE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65" y="191856"/>
            <a:ext cx="873314" cy="112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420399" cy="1280890"/>
          </a:xfrm>
        </p:spPr>
        <p:txBody>
          <a:bodyPr/>
          <a:lstStyle/>
          <a:p>
            <a:r>
              <a:rPr lang="fr-BE" dirty="0" smtClean="0"/>
              <a:t>Objectifs du décret wallon du 14/02/2019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650124"/>
            <a:ext cx="8915400" cy="5207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/>
              <a:t>Le pouvoir du tutelle en matière de funérailles et sépultures constate que les acteurs de terrain sont, dans certains cas: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Toujours confrontés à des difficultés pratiques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Pas encore dotés des infrastructures légales obligatoires</a:t>
            </a:r>
          </a:p>
          <a:p>
            <a:pPr marL="0" indent="0">
              <a:buNone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b="1" dirty="0" smtClean="0"/>
              <a:t>Objectifs:</a:t>
            </a:r>
            <a:endParaRPr lang="fr-BE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700" dirty="0" smtClean="0"/>
              <a:t>Compléter le dispositif </a:t>
            </a:r>
            <a:r>
              <a:rPr lang="fr-BE" sz="1700" dirty="0" err="1" smtClean="0"/>
              <a:t>décrétal</a:t>
            </a:r>
            <a:r>
              <a:rPr lang="fr-BE" sz="1700" dirty="0" smtClean="0"/>
              <a:t> existant pour: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sz="1700" dirty="0" smtClean="0"/>
              <a:t>apporter les </a:t>
            </a:r>
            <a:r>
              <a:rPr lang="fr-BE" sz="1700" b="1" dirty="0" smtClean="0"/>
              <a:t>précisions</a:t>
            </a:r>
            <a:r>
              <a:rPr lang="fr-BE" sz="1700" dirty="0" smtClean="0"/>
              <a:t> utiles aux gestionnaires publics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sz="1700" dirty="0" smtClean="0"/>
              <a:t>éviter des </a:t>
            </a:r>
            <a:r>
              <a:rPr lang="fr-BE" sz="1700" b="1" dirty="0" smtClean="0"/>
              <a:t>interprétations</a:t>
            </a:r>
            <a:r>
              <a:rPr lang="fr-BE" sz="1700" dirty="0" smtClean="0"/>
              <a:t> malencontreuses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sz="1700" dirty="0"/>
              <a:t>f</a:t>
            </a:r>
            <a:r>
              <a:rPr lang="fr-BE" sz="1700" dirty="0" smtClean="0"/>
              <a:t>ormuler de nouvelles </a:t>
            </a:r>
            <a:r>
              <a:rPr lang="fr-BE" sz="1700" b="1" dirty="0" smtClean="0"/>
              <a:t>obligations</a:t>
            </a:r>
            <a:r>
              <a:rPr lang="fr-BE" sz="1700" dirty="0" smtClean="0"/>
              <a:t> aux gestionnaires publics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700" dirty="0" smtClean="0"/>
              <a:t>Doter les communes d’outils pour </a:t>
            </a:r>
            <a:r>
              <a:rPr lang="fr-BE" sz="1700" b="1" dirty="0" smtClean="0"/>
              <a:t>améliorer la gestion </a:t>
            </a:r>
            <a:r>
              <a:rPr lang="fr-BE" sz="1700" dirty="0" smtClean="0"/>
              <a:t>de leurs cimetières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700" dirty="0" smtClean="0"/>
              <a:t>Repréciser le décret « Communication » de 2017 pour </a:t>
            </a:r>
            <a:r>
              <a:rPr lang="fr-BE" sz="1700" b="1" dirty="0" smtClean="0"/>
              <a:t>renforcer</a:t>
            </a:r>
            <a:r>
              <a:rPr lang="fr-BE" sz="1700" dirty="0" smtClean="0"/>
              <a:t> le suivi des procédures relatives aux sépultures arrivant à terme ou en défaut d’entretien.</a:t>
            </a:r>
            <a:endParaRPr lang="fr-BE" sz="1700" dirty="0"/>
          </a:p>
          <a:p>
            <a:pPr marL="457200" lvl="1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b="1" u="sng" dirty="0" smtClean="0"/>
              <a:t>Définitions </a:t>
            </a:r>
            <a:r>
              <a:rPr lang="fr-BE" b="1" u="sng" dirty="0"/>
              <a:t>et autres notions théoriques (art. L1232-1 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Exhumation: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Exhumation de confort (art. L1232-1, 6°): nouvelle définition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Assainissement ou exhumation technique (art. L1232-1, 20°): idem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BE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Ossuaire</a:t>
            </a:r>
            <a:r>
              <a:rPr lang="fr-BE" sz="1700" dirty="0" smtClean="0"/>
              <a:t> (art. L1232-1, 11°): modification de la définition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Infrastructure communale (aménagement, entretien, utilisation)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Précisions quant à son utilisation (vêtements, bijoux, dentition, housses, etc.)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Indigents</a:t>
            </a:r>
            <a:r>
              <a:rPr lang="fr-BE" sz="1700" dirty="0" smtClean="0"/>
              <a:t> (art. L1232-1, 16°): modification de la « définition »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Compétence territoriale pour évaluation du statut d’indigent: précisions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Limitation à l’art. 16 de la loi de 2002 concernant le droit à l’intégration sociale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Défaut d’entretien </a:t>
            </a:r>
            <a:r>
              <a:rPr lang="fr-BE" sz="1700" dirty="0" smtClean="0"/>
              <a:t>(art. L1232-1,18°):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suppression de la terminologie « d’état d’abandon » (</a:t>
            </a:r>
            <a:r>
              <a:rPr lang="fr-BE" sz="1700" dirty="0" err="1" smtClean="0"/>
              <a:t>cf</a:t>
            </a:r>
            <a:r>
              <a:rPr lang="fr-BE" sz="1700" dirty="0" smtClean="0"/>
              <a:t> circulaire 04/06/2014)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Nouveauté instaurée: absence d’identification nominative de sépulture</a:t>
            </a:r>
          </a:p>
          <a:p>
            <a:pPr>
              <a:buFont typeface="Wingdings" panose="05000000000000000000" pitchFamily="2" charset="2"/>
              <a:buChar char="§"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u="sng" dirty="0" smtClean="0"/>
              <a:t>Aménagement des cimetières </a:t>
            </a:r>
            <a:r>
              <a:rPr lang="fr-BE" b="1" u="sng" dirty="0"/>
              <a:t>(art. </a:t>
            </a:r>
            <a:r>
              <a:rPr lang="fr-BE" b="1" u="sng" dirty="0" smtClean="0"/>
              <a:t>L1232-2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Parcelles des étoiles </a:t>
            </a:r>
            <a:r>
              <a:rPr lang="fr-BE" sz="1700" dirty="0"/>
              <a:t>(art. </a:t>
            </a:r>
            <a:r>
              <a:rPr lang="fr-BE" sz="1700" dirty="0" smtClean="0"/>
              <a:t>L1232-2, §4 CDLD)</a:t>
            </a:r>
            <a:r>
              <a:rPr lang="fr-BE" sz="1700" b="1" dirty="0" smtClean="0"/>
              <a:t>: 1 par ville/commune au minimum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Sépultures pour fœtus (106-180j) et enfants (12 ans max.)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/>
              <a:t>A</a:t>
            </a:r>
            <a:r>
              <a:rPr lang="fr-BE" sz="1700" dirty="0" smtClean="0"/>
              <a:t>ccordées sans titre de concession (mais art. L1232-21 CDLD pas applicable)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Maintenues tant qu’un entretien est assuré par les familles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Enlèvement de sépultures: nouvelles conditions!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Uniquement </a:t>
            </a:r>
            <a:r>
              <a:rPr lang="fr-BE" sz="1700" dirty="0"/>
              <a:t>si </a:t>
            </a:r>
            <a:r>
              <a:rPr lang="fr-BE" sz="1700" u="sng" dirty="0"/>
              <a:t>réaffectation générale </a:t>
            </a:r>
            <a:r>
              <a:rPr lang="fr-BE" sz="1700" dirty="0"/>
              <a:t>de la parcelle </a:t>
            </a:r>
            <a:r>
              <a:rPr lang="fr-BE" sz="1700" dirty="0" smtClean="0"/>
              <a:t>dans un projet global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b="1" dirty="0" smtClean="0"/>
              <a:t>Plan de situation + plan d’aménagement interne au SPW: avis dans les 45j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Courrier + mail aux ayants droit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Décision d’enlèvement à afficher </a:t>
            </a:r>
            <a:r>
              <a:rPr lang="fr-BE" sz="1700" u="sng" dirty="0" smtClean="0"/>
              <a:t>pendant 1 an</a:t>
            </a:r>
            <a:r>
              <a:rPr lang="fr-BE" sz="1700" dirty="0" smtClean="0"/>
              <a:t> (sur sépultures + entrée cimetière)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Récupération des signes indicatifs de sépulture: par la famille (avec autorisation) ou par la ville/commune, en fin de procédure</a:t>
            </a:r>
          </a:p>
          <a:p>
            <a:pPr>
              <a:buFont typeface="Wingdings" panose="05000000000000000000" pitchFamily="2" charset="2"/>
              <a:buChar char="§"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Aménagement des cimetières </a:t>
            </a:r>
            <a:r>
              <a:rPr lang="fr-BE" b="1" u="sng" dirty="0"/>
              <a:t>(art. </a:t>
            </a:r>
            <a:r>
              <a:rPr lang="fr-BE" b="1" u="sng" dirty="0" smtClean="0"/>
              <a:t>L1232-2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Parcelles confessionnelles</a:t>
            </a:r>
            <a:r>
              <a:rPr lang="fr-BE" sz="1700" dirty="0" smtClean="0"/>
              <a:t>(art</a:t>
            </a:r>
            <a:r>
              <a:rPr lang="fr-BE" sz="1700" dirty="0"/>
              <a:t>. </a:t>
            </a:r>
            <a:r>
              <a:rPr lang="fr-BE" sz="1700" dirty="0" smtClean="0"/>
              <a:t>L1232-2, §4 CDLD)</a:t>
            </a:r>
            <a:r>
              <a:rPr lang="fr-BE" sz="1700" b="1" dirty="0" smtClean="0"/>
              <a:t>: pas obligatoire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Cultes non reconnus et organisations non confessionnelles: désormais ok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Précisions des règles d’accès à ces parcelles: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Volonté du défunt uniquement (ou via la personne qualifiée pour pourvoir à ses funérailles, </a:t>
            </a:r>
            <a:r>
              <a:rPr lang="fr-BE" sz="1700" dirty="0" err="1" smtClean="0"/>
              <a:t>cf</a:t>
            </a:r>
            <a:r>
              <a:rPr lang="fr-BE" sz="1700" dirty="0" smtClean="0"/>
              <a:t> art. L1232-1, 10° CDLD)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Ni le gestionnaire public, ni les organes de gestion des cultes/organisations</a:t>
            </a:r>
          </a:p>
          <a:p>
            <a:pPr>
              <a:buFont typeface="Wingdings" panose="05000000000000000000" pitchFamily="2" charset="2"/>
              <a:buChar char="§"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u="sng" dirty="0" smtClean="0"/>
              <a:t>Rappels: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A</a:t>
            </a:r>
            <a:r>
              <a:rPr lang="fr-BE" sz="1700" dirty="0" smtClean="0"/>
              <a:t>ucune séparation physique au sein du cimetière pour ces parcelles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Toute inhumation s’y fait dans le respect des autres dispositions du décret (délais, profondeurs, autorisations, etc.)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Exhumations </a:t>
            </a:r>
            <a:r>
              <a:rPr lang="fr-BE" b="1" u="sng" dirty="0"/>
              <a:t>(art. </a:t>
            </a:r>
            <a:r>
              <a:rPr lang="fr-BE" b="1" u="sng" dirty="0" smtClean="0"/>
              <a:t>L1232-5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Autorisation (art. L1232-5, §1</a:t>
            </a:r>
            <a:r>
              <a:rPr lang="fr-BE" sz="1700" b="1" baseline="30000" dirty="0" smtClean="0"/>
              <a:t>er</a:t>
            </a:r>
            <a:r>
              <a:rPr lang="fr-BE" sz="1700" b="1" dirty="0" smtClean="0"/>
              <a:t> CDLD):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Exhumation de confort (familles): arrêté du Bourgmestre (police des cimetières)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/>
              <a:t>Exhumation de confort </a:t>
            </a:r>
            <a:r>
              <a:rPr lang="fr-BE" sz="1700" dirty="0" smtClean="0"/>
              <a:t>(ville/commune): idem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/>
              <a:t>E</a:t>
            </a:r>
            <a:r>
              <a:rPr lang="fr-BE" sz="1700" dirty="0" smtClean="0"/>
              <a:t>xhumation technique (assainissement): pas d’arrêté du Bourgmestre requis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u="sng" dirty="0" smtClean="0"/>
              <a:t>Défaut d’entretien</a:t>
            </a:r>
            <a:r>
              <a:rPr lang="fr-BE" sz="1700" dirty="0" smtClean="0"/>
              <a:t>: suivi technique de la décision (Collège ou Conseil) de reprise des droits de concession (sauf si &lt; 1945, autorisation SPW)</a:t>
            </a:r>
          </a:p>
          <a:p>
            <a:pPr marL="914400" lvl="2" indent="0">
              <a:buNone/>
            </a:pPr>
            <a:endParaRPr lang="fr-BE" sz="17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u="sng" dirty="0" smtClean="0"/>
              <a:t>Expiration</a:t>
            </a:r>
            <a:r>
              <a:rPr lang="fr-BE" sz="1700" dirty="0" smtClean="0"/>
              <a:t>: suivi </a:t>
            </a:r>
            <a:r>
              <a:rPr lang="fr-BE" sz="1700" dirty="0"/>
              <a:t>technique de la décision (Collège ou Conseil) </a:t>
            </a:r>
            <a:r>
              <a:rPr lang="fr-BE" sz="1700" dirty="0" smtClean="0"/>
              <a:t>actant la fin des </a:t>
            </a:r>
            <a:r>
              <a:rPr lang="fr-BE" sz="1700" dirty="0"/>
              <a:t>droits de concession (sauf si &lt; 1945, autorisation SPW</a:t>
            </a:r>
            <a:r>
              <a:rPr lang="fr-BE" sz="1700" dirty="0" smtClean="0"/>
              <a:t>)</a:t>
            </a:r>
          </a:p>
          <a:p>
            <a:pPr marL="914400" lvl="2" indent="0">
              <a:buNone/>
            </a:pPr>
            <a:endParaRPr lang="fr-BE" sz="17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u="sng" dirty="0" smtClean="0"/>
              <a:t>Sépultures non concédées</a:t>
            </a:r>
            <a:r>
              <a:rPr lang="fr-BE" sz="1700" dirty="0" smtClean="0"/>
              <a:t>: </a:t>
            </a:r>
            <a:r>
              <a:rPr lang="fr-BE" sz="1700" dirty="0" err="1" smtClean="0"/>
              <a:t>cf</a:t>
            </a:r>
            <a:r>
              <a:rPr lang="fr-BE" sz="1700" dirty="0" smtClean="0"/>
              <a:t> décision d’enlèvement à envoyer par le Bourgmestre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Exhumations </a:t>
            </a:r>
            <a:r>
              <a:rPr lang="fr-BE" b="1" u="sng" dirty="0"/>
              <a:t>(art. </a:t>
            </a:r>
            <a:r>
              <a:rPr lang="fr-BE" b="1" u="sng" dirty="0" smtClean="0"/>
              <a:t>L1232-5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Période d’exécution (art. L1232-5, §2 CDLD):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Aucune exhumation (technique ou de confort) du 15/04 au 15/11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Période « climatique »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Organisation et rentabilisation des chantiers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Délai sanitaire: pas entre </a:t>
            </a:r>
            <a:r>
              <a:rPr lang="fr-BE" sz="1700" u="sng" dirty="0" smtClean="0"/>
              <a:t>8 semaines et 5 ans</a:t>
            </a:r>
            <a:r>
              <a:rPr lang="fr-BE" sz="1700" dirty="0" smtClean="0"/>
              <a:t> suivant l’inhumation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Exception: urnes cinéraires en columbarium (aucune restriction de période ou de durée d’inhumation)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Exhumations </a:t>
            </a:r>
            <a:r>
              <a:rPr lang="fr-BE" b="1" u="sng" dirty="0"/>
              <a:t>(art. </a:t>
            </a:r>
            <a:r>
              <a:rPr lang="fr-BE" b="1" u="sng" dirty="0" smtClean="0"/>
              <a:t>L1232-5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Exhumations de confort autorisées (art. L1232-5, §2 CDLD):</a:t>
            </a:r>
          </a:p>
          <a:p>
            <a:pPr marL="457200" lvl="1" indent="0">
              <a:buNone/>
            </a:pPr>
            <a:r>
              <a:rPr lang="fr-BE" sz="17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Découverte ultérieure d’un acte de dernières volontés du défunt (seule possibilité pour crémation après exhumation!)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Transfert, avec maintien du mode de sépulture: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Emplacement non concédé vers concession de sépulture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Emplacement concédé vers autre concession (pleine terre ou caveau)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Parcelle des étoiles vers autre parcelle des étoiles (fœtus 106-180j)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Transfert international</a:t>
            </a:r>
            <a:endParaRPr lang="fr-BE" sz="190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Exhumations </a:t>
            </a:r>
            <a:r>
              <a:rPr lang="fr-BE" b="1" u="sng" dirty="0"/>
              <a:t>(art. </a:t>
            </a:r>
            <a:r>
              <a:rPr lang="fr-BE" b="1" u="sng" dirty="0" smtClean="0"/>
              <a:t>L1232-5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Qui exécute les exhumation ? (art. L1232-5, §2 CDLD):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/>
              <a:t>Exhumation de </a:t>
            </a:r>
            <a:r>
              <a:rPr lang="fr-BE" sz="1700" u="sng" dirty="0" smtClean="0"/>
              <a:t>confort sur demande familiale</a:t>
            </a:r>
            <a:r>
              <a:rPr lang="fr-BE" sz="1700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de cercueils ou d’urnes : </a:t>
            </a:r>
            <a:r>
              <a:rPr lang="fr-BE" sz="1700" b="1" dirty="0" smtClean="0"/>
              <a:t>sociétés privées uniquement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d’urnes hors columbarium: </a:t>
            </a:r>
            <a:r>
              <a:rPr lang="fr-BE" sz="1700" dirty="0"/>
              <a:t>fossoyeurs communaux ou sociétés </a:t>
            </a:r>
            <a:r>
              <a:rPr lang="fr-BE" sz="1700" dirty="0" smtClean="0"/>
              <a:t>privées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/>
              <a:t>Exhumation de </a:t>
            </a:r>
            <a:r>
              <a:rPr lang="fr-BE" sz="1700" u="sng" dirty="0"/>
              <a:t>confort </a:t>
            </a:r>
            <a:r>
              <a:rPr lang="fr-BE" sz="1700" u="sng" dirty="0" smtClean="0"/>
              <a:t>à l’initiative du gestionnaire public</a:t>
            </a:r>
            <a:r>
              <a:rPr lang="fr-BE" sz="1700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de </a:t>
            </a:r>
            <a:r>
              <a:rPr lang="fr-BE" sz="1700" dirty="0" smtClean="0"/>
              <a:t>cercueils </a:t>
            </a:r>
            <a:r>
              <a:rPr lang="fr-BE" sz="1700" dirty="0"/>
              <a:t>ou d’urnes </a:t>
            </a:r>
            <a:r>
              <a:rPr lang="fr-BE" sz="1700" dirty="0" smtClean="0"/>
              <a:t>: fossoyeurs communaux ou sociétés privées</a:t>
            </a:r>
            <a:endParaRPr lang="fr-BE" sz="17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d’urnes hors </a:t>
            </a:r>
            <a:r>
              <a:rPr lang="fr-BE" sz="1700" dirty="0" smtClean="0"/>
              <a:t>columbarium : idem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Exhumation </a:t>
            </a:r>
            <a:r>
              <a:rPr lang="fr-BE" sz="1700" u="sng" dirty="0" smtClean="0"/>
              <a:t>technique</a:t>
            </a:r>
            <a:r>
              <a:rPr lang="fr-BE" sz="1700" dirty="0" smtClean="0"/>
              <a:t> (assainissement parcelle + transfert à l’ossuaire):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de cercueils : fossoyeurs communaux ou sociétés privées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d’urnes hors </a:t>
            </a:r>
            <a:r>
              <a:rPr lang="fr-BE" sz="1700" dirty="0" smtClean="0"/>
              <a:t>columbarium : idem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Exhumations </a:t>
            </a:r>
            <a:r>
              <a:rPr lang="fr-BE" b="1" u="sng" dirty="0"/>
              <a:t>(art. </a:t>
            </a:r>
            <a:r>
              <a:rPr lang="fr-BE" b="1" u="sng" dirty="0" smtClean="0"/>
              <a:t>L1232-5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Impacts au niveau local: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Adaptation des règlements « cimetières » et taxes/redevances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err="1" smtClean="0"/>
              <a:t>Cf</a:t>
            </a:r>
            <a:r>
              <a:rPr lang="fr-BE" sz="1700" dirty="0" smtClean="0"/>
              <a:t> circulaire budgétaire wallonne: taxe pour constitution de dossier</a:t>
            </a:r>
            <a:endParaRPr lang="fr-BE" sz="1700" b="1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Suppression des redevances pour exhumations dites « de confort »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Gestion des déchets: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A charge des familles, via </a:t>
            </a:r>
            <a:r>
              <a:rPr lang="fr-BE" sz="1700" dirty="0"/>
              <a:t>s</a:t>
            </a:r>
            <a:r>
              <a:rPr lang="fr-BE" sz="1700" dirty="0" smtClean="0"/>
              <a:t>ociétés privées, pour les exhumations de confort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Gestion des ossuaires (</a:t>
            </a:r>
            <a:r>
              <a:rPr lang="fr-BE" sz="1700" dirty="0" err="1" smtClean="0"/>
              <a:t>cf</a:t>
            </a:r>
            <a:r>
              <a:rPr lang="fr-BE" sz="1700" dirty="0" smtClean="0"/>
              <a:t> L1232-1, 11° CDLD): housses, cercueils, zincs, etc.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Organisation du personnel: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Gestion des funérailles traditionnelles + gestion des exhumations de confort</a:t>
            </a:r>
            <a:endParaRPr lang="fr-BE" sz="17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Surveillance des exhumations de confort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Exhumations </a:t>
            </a:r>
            <a:r>
              <a:rPr lang="fr-BE" b="1" u="sng" dirty="0"/>
              <a:t>(art. </a:t>
            </a:r>
            <a:r>
              <a:rPr lang="fr-BE" b="1" u="sng" dirty="0" smtClean="0"/>
              <a:t>L1232-5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Impacts au niveau local: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Entretien des cimetières: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Période hivernale et chantiers d’exhumations massives</a:t>
            </a:r>
            <a:endParaRPr lang="fr-BE" sz="1700" b="1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Restauration nécessaire des zones excavées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Gestion des familles: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Nombreuses explications à donner pour compréhension des règles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Tarifs des sociétés indépendants des besoins de gestion des cimetières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Gestion des cimetières/visiteurs: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Fermeture de longue durée de certains cimetières pour assainissement </a:t>
            </a:r>
            <a:endParaRPr lang="fr-BE" sz="17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Suivi des funérailles et de l’accueil des marbriers et autres professionnels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Aperçu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662545"/>
            <a:ext cx="8915400" cy="5128953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Evolution de la législation funéraire: rappel</a:t>
            </a:r>
          </a:p>
          <a:p>
            <a:endParaRPr lang="fr-BE" dirty="0" smtClean="0"/>
          </a:p>
          <a:p>
            <a:r>
              <a:rPr lang="fr-BE" dirty="0" smtClean="0"/>
              <a:t>Contexte légal général</a:t>
            </a:r>
          </a:p>
          <a:p>
            <a:endParaRPr lang="fr-BE" dirty="0" smtClean="0"/>
          </a:p>
          <a:p>
            <a:r>
              <a:rPr lang="fr-BE" dirty="0" smtClean="0"/>
              <a:t>Objectifs du Décret wallon du 14 février 2019</a:t>
            </a:r>
          </a:p>
          <a:p>
            <a:endParaRPr lang="fr-BE" dirty="0" smtClean="0"/>
          </a:p>
          <a:p>
            <a:r>
              <a:rPr lang="fr-BE" dirty="0" smtClean="0"/>
              <a:t>Principales modifications au CDLD</a:t>
            </a:r>
            <a:endParaRPr lang="fr-BE" dirty="0"/>
          </a:p>
          <a:p>
            <a:endParaRPr lang="fr-BE" dirty="0" smtClean="0"/>
          </a:p>
          <a:p>
            <a:r>
              <a:rPr lang="fr-BE" dirty="0" smtClean="0"/>
              <a:t>AGW du 28 mars 2019</a:t>
            </a:r>
          </a:p>
          <a:p>
            <a:endParaRPr lang="fr-BE" dirty="0"/>
          </a:p>
          <a:p>
            <a:r>
              <a:rPr lang="fr-BE" dirty="0" smtClean="0"/>
              <a:t>Décret wallon du 02 mai 2019</a:t>
            </a:r>
          </a:p>
          <a:p>
            <a:endParaRPr lang="fr-BE" dirty="0"/>
          </a:p>
          <a:p>
            <a:r>
              <a:rPr lang="fr-BE" dirty="0" smtClean="0"/>
              <a:t>Documents utiles (SIHL et sépultures &lt; 1945)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b="1" u="sng" dirty="0" smtClean="0"/>
              <a:t>Sépultures non concédées </a:t>
            </a:r>
            <a:r>
              <a:rPr lang="fr-BE" b="1" u="sng" dirty="0"/>
              <a:t>(art. </a:t>
            </a:r>
            <a:r>
              <a:rPr lang="fr-BE" b="1" u="sng" dirty="0" smtClean="0"/>
              <a:t>L1232-21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Suppression de l’al. 2 de l’art. L1232-7 CDLD et transfert vers L1232-21 CDLD: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Correction du Décret 2017 « Communication »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Meilleure lisibilité des dispositions relatives aux sépultures non concédées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Réécriture globale de l’art. L1232-21 CDLD:</a:t>
            </a:r>
            <a:endParaRPr lang="fr-BE" sz="17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Interdiction de renouvellement OU de conversion en emplacement concédé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Egalité entre les modes de sépulture: principe de sépulture non concédée aussi en cellule columbarium ou en pleine terre pour urnes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Modification des règles en matière de communication avec les familles en cas d’enlèvement de sépulture: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Minimum, au terme des 5 ans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Courrier + mail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Affichage (sépulture + entrée cimetière) uniquement à défaut de paiement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Si demande d’exhumation: mention sur l’avis placé sur la sépulture 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u="sng" dirty="0" smtClean="0"/>
              <a:t>Sépultures non concédées </a:t>
            </a:r>
            <a:r>
              <a:rPr lang="fr-BE" b="1" u="sng" dirty="0"/>
              <a:t>(art. </a:t>
            </a:r>
            <a:r>
              <a:rPr lang="fr-BE" b="1" u="sng" dirty="0" smtClean="0"/>
              <a:t>L1232-21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Réécriture globale de l’art. L1232-21 CDLD:</a:t>
            </a:r>
            <a:endParaRPr lang="fr-BE" sz="17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Enlèvement des signes indicatifs de sépultures par la famille: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En fin de procédure d’affichage uniquement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Avec autorisation préalable introduite durant la procédure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BE" sz="15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b="1" dirty="0" smtClean="0"/>
              <a:t>Obligation d’assainissement </a:t>
            </a:r>
            <a:r>
              <a:rPr lang="fr-BE" sz="1700" dirty="0" smtClean="0"/>
              <a:t>des parcelles par le gestionnaire public en fin de procédure (attention aux périodes 15/04-15/11)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Obligation de mention au </a:t>
            </a:r>
            <a:r>
              <a:rPr lang="fr-BE" sz="1700" b="1" dirty="0" smtClean="0"/>
              <a:t>registre des cimetières</a:t>
            </a:r>
            <a:r>
              <a:rPr lang="fr-BE" sz="1700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Envoi de la copie de la décision d’enlèvement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Exécution du paiement dû pour l’exhumation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Absence de réponse de la famille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Date de transfert à l’ossuaire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Sépultures non concédées </a:t>
            </a:r>
            <a:r>
              <a:rPr lang="fr-BE" b="1" u="sng" dirty="0"/>
              <a:t>(art. </a:t>
            </a:r>
            <a:r>
              <a:rPr lang="fr-BE" b="1" u="sng" dirty="0" smtClean="0"/>
              <a:t>L1232-21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Réécriture globale de l’art. L1232-21 CDLD:</a:t>
            </a:r>
            <a:endParaRPr lang="fr-BE" sz="17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Nouvelle obligation en cas d’enlèvement d’au moins 3 sépultures contiguës: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b="1" dirty="0"/>
              <a:t>Plan de situation + plan d’aménagement interne au </a:t>
            </a:r>
            <a:r>
              <a:rPr lang="fr-BE" sz="1700" b="1" dirty="0" smtClean="0"/>
              <a:t>SPW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b="1" dirty="0" smtClean="0"/>
              <a:t>Avis rendu dans </a:t>
            </a:r>
            <a:r>
              <a:rPr lang="fr-BE" sz="1700" b="1" dirty="0"/>
              <a:t>les </a:t>
            </a:r>
            <a:r>
              <a:rPr lang="fr-BE" sz="1700" b="1" dirty="0" smtClean="0"/>
              <a:t>45j</a:t>
            </a:r>
          </a:p>
          <a:p>
            <a:pPr marL="914400" lvl="2" indent="0">
              <a:buNone/>
            </a:pPr>
            <a:endParaRPr lang="fr-BE" sz="1700" b="1" dirty="0"/>
          </a:p>
          <a:p>
            <a:pPr marL="457200" lvl="1" indent="0">
              <a:buNone/>
            </a:pPr>
            <a:r>
              <a:rPr lang="fr-BE" sz="1700" b="1" dirty="0"/>
              <a:t>Quid de l’autonomie </a:t>
            </a:r>
            <a:r>
              <a:rPr lang="fr-BE" sz="1700" b="1" dirty="0" smtClean="0"/>
              <a:t>communale ?</a:t>
            </a:r>
            <a:endParaRPr lang="fr-BE" sz="1700" b="1" dirty="0"/>
          </a:p>
          <a:p>
            <a:pPr marL="457200" lvl="1" indent="0">
              <a:buNone/>
            </a:pPr>
            <a:r>
              <a:rPr lang="fr-BE" sz="1700" b="1" dirty="0"/>
              <a:t>Quid des nouvelles charges administratives ?</a:t>
            </a:r>
          </a:p>
          <a:p>
            <a:pPr marL="914400" lvl="2" indent="0">
              <a:buNone/>
            </a:pPr>
            <a:endParaRPr lang="fr-BE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700" dirty="0" smtClean="0"/>
              <a:t>Entretien des emplacements non concédées:</a:t>
            </a:r>
            <a:endParaRPr lang="fr-BE" sz="17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I</a:t>
            </a:r>
            <a:r>
              <a:rPr lang="fr-BE" sz="1700" dirty="0" smtClean="0"/>
              <a:t>ndigents: ville/commune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Autres: proches du défunt (</a:t>
            </a:r>
            <a:r>
              <a:rPr lang="fr-BE" sz="1700" dirty="0" err="1" smtClean="0"/>
              <a:t>cf</a:t>
            </a:r>
            <a:r>
              <a:rPr lang="fr-BE" sz="1700" dirty="0" smtClean="0"/>
              <a:t> définition à l’art. L1232-1, 14° CDLD)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Pas de procédure d’affichage pour défaut d’entretien possible</a:t>
            </a:r>
            <a:endParaRPr lang="fr-BE" sz="1700" dirty="0"/>
          </a:p>
          <a:p>
            <a:pPr marL="457200" lvl="1" indent="0">
              <a:buNone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b="1" u="sng" dirty="0" smtClean="0"/>
              <a:t>Expiration des concessions de </a:t>
            </a:r>
            <a:r>
              <a:rPr lang="fr-BE" b="1" u="sng" dirty="0" err="1" smtClean="0"/>
              <a:t>séputlure</a:t>
            </a:r>
            <a:r>
              <a:rPr lang="fr-BE" b="1" u="sng" dirty="0" smtClean="0"/>
              <a:t> </a:t>
            </a:r>
            <a:r>
              <a:rPr lang="fr-BE" b="1" u="sng" dirty="0"/>
              <a:t>(art. </a:t>
            </a:r>
            <a:r>
              <a:rPr lang="fr-BE" b="1" u="sng" dirty="0" smtClean="0"/>
              <a:t>L1232-8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b="1" dirty="0" smtClean="0"/>
              <a:t>Correction du Décret 2017 « Communication »: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800" dirty="0" smtClean="0"/>
              <a:t>Modification de la condition d’affichage en matière d’expiration des concessions temporaires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Décret 2017: à </a:t>
            </a:r>
            <a:r>
              <a:rPr lang="fr-BE" sz="1700" b="1" dirty="0" smtClean="0"/>
              <a:t>défaut de réponse </a:t>
            </a:r>
            <a:r>
              <a:rPr lang="fr-BE" sz="1700" dirty="0"/>
              <a:t>dans le mois du courrier</a:t>
            </a:r>
            <a:endParaRPr lang="fr-BE" sz="17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Décret 2019: à </a:t>
            </a:r>
            <a:r>
              <a:rPr lang="fr-BE" sz="1700" b="1" dirty="0" smtClean="0"/>
              <a:t>défaut de paiement </a:t>
            </a:r>
            <a:r>
              <a:rPr lang="fr-BE" sz="1700" dirty="0" smtClean="0"/>
              <a:t>dans le mois du courrier (réponse = insuffisant)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b="1" dirty="0" smtClean="0"/>
              <a:t>Quid de la faisabilité?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BE" sz="17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800" u="sng" dirty="0" smtClean="0"/>
              <a:t>Rappels: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Acte d’expiration à dresser par le Bourgmestre ou son délégué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Envoi par courrier + mail (</a:t>
            </a:r>
            <a:r>
              <a:rPr lang="fr-BE" sz="1700" dirty="0" err="1" smtClean="0"/>
              <a:t>cf</a:t>
            </a:r>
            <a:r>
              <a:rPr lang="fr-BE" sz="1700" dirty="0" smtClean="0"/>
              <a:t> Décret 2017)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b="1" dirty="0" smtClean="0"/>
              <a:t>Au moins 13 mois avant l’expiration </a:t>
            </a:r>
            <a:r>
              <a:rPr lang="fr-BE" sz="1700" dirty="0" smtClean="0"/>
              <a:t>(1 mois + 12 mois min. d’affichage)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Affichage obligatoire (même en cas de réponse négative) couvrant 2 Toussaint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Conseil: défaut d’entretien éventuel à mentionner dans l’acte et sur l’avis pour permettre refus de renouvellement (</a:t>
            </a:r>
            <a:r>
              <a:rPr lang="fr-BE" sz="1700" dirty="0" err="1" smtClean="0"/>
              <a:t>cf</a:t>
            </a:r>
            <a:r>
              <a:rPr lang="fr-BE" sz="1700" dirty="0" smtClean="0"/>
              <a:t> L1232-8, §3 CDLD)</a:t>
            </a:r>
            <a:endParaRPr lang="fr-BE" sz="1700" dirty="0"/>
          </a:p>
          <a:p>
            <a:pPr lvl="2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2">
              <a:buFont typeface="Wingdings" panose="05000000000000000000" pitchFamily="2" charset="2"/>
              <a:buChar char="§"/>
            </a:pPr>
            <a:endParaRPr lang="fr-BE" sz="1700" dirty="0"/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Défaut d’entretien </a:t>
            </a:r>
            <a:r>
              <a:rPr lang="fr-BE" b="1" u="sng" dirty="0"/>
              <a:t>(art. </a:t>
            </a:r>
            <a:r>
              <a:rPr lang="fr-BE" b="1" u="sng" dirty="0" smtClean="0"/>
              <a:t>L1232-12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Changement de terminologie: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800" dirty="0" smtClean="0"/>
              <a:t>« Etat d’abandon » devient « défaut d’entretien »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18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 smtClean="0"/>
              <a:t>Concrétisation des conseils de la circulaire du 04 juin 2014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 smtClean="0"/>
              <a:t>Termes jugés trop stigmatisant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BE" sz="18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 smtClean="0"/>
              <a:t>Notion de défaut d’entretien transposée dans les art. L1232-8, L1232-12 et L1232-26 CDLD)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BE" sz="18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 smtClean="0"/>
              <a:t>Rappel: pas applicable aux SNC…</a:t>
            </a:r>
            <a:endParaRPr lang="fr-BE" sz="1800" dirty="0"/>
          </a:p>
          <a:p>
            <a:pPr marL="457200" lvl="1" indent="0">
              <a:buNone/>
            </a:pPr>
            <a:endParaRPr lang="fr-BE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u="sng" dirty="0" smtClean="0"/>
              <a:t>Défaut d’entretien </a:t>
            </a:r>
            <a:r>
              <a:rPr lang="fr-BE" b="1" u="sng" dirty="0"/>
              <a:t>(art. </a:t>
            </a:r>
            <a:r>
              <a:rPr lang="fr-BE" b="1" u="sng" dirty="0" smtClean="0"/>
              <a:t>L1232-12 </a:t>
            </a:r>
            <a:r>
              <a:rPr lang="fr-BE" b="1" u="sng" dirty="0"/>
              <a:t>CDLD)</a:t>
            </a:r>
          </a:p>
          <a:p>
            <a:pPr marL="0" indent="0">
              <a:buNone/>
            </a:pPr>
            <a:endParaRPr lang="fr-BE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/>
              <a:t>Correction du Décret 2017 « Communication »: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800" dirty="0"/>
              <a:t>Modification de la condition d’affichage en matière </a:t>
            </a:r>
            <a:r>
              <a:rPr lang="fr-BE" sz="1800" dirty="0" smtClean="0"/>
              <a:t>de défaut d’entretien </a:t>
            </a:r>
            <a:r>
              <a:rPr lang="fr-BE" sz="1800" dirty="0"/>
              <a:t>des </a:t>
            </a:r>
            <a:r>
              <a:rPr lang="fr-BE" sz="1800" dirty="0" smtClean="0"/>
              <a:t>concessions</a:t>
            </a:r>
            <a:endParaRPr lang="fr-BE" sz="18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Décret 2017: à </a:t>
            </a:r>
            <a:r>
              <a:rPr lang="fr-BE" sz="1700" b="1" dirty="0"/>
              <a:t>défaut d’engagement de remise en état </a:t>
            </a:r>
            <a:r>
              <a:rPr lang="fr-BE" sz="1700" dirty="0"/>
              <a:t>dans le mois du courrier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Décret 2019: suppression de cette condition – </a:t>
            </a:r>
            <a:r>
              <a:rPr lang="fr-BE" sz="1700" b="1" dirty="0"/>
              <a:t>affichage obligatoire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BE" sz="17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1800" u="sng" dirty="0"/>
              <a:t>Rappels: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Acte </a:t>
            </a:r>
            <a:r>
              <a:rPr lang="fr-BE" sz="1700" dirty="0" smtClean="0"/>
              <a:t>de défaut d’entretien </a:t>
            </a:r>
            <a:r>
              <a:rPr lang="fr-BE" sz="1700" dirty="0"/>
              <a:t>à dresser par le Bourgmestre ou son délégué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/>
              <a:t>Envoi par courrier + mail (</a:t>
            </a:r>
            <a:r>
              <a:rPr lang="fr-BE" sz="1700" dirty="0" err="1"/>
              <a:t>cf</a:t>
            </a:r>
            <a:r>
              <a:rPr lang="fr-BE" sz="1700" dirty="0"/>
              <a:t> Décret 2017</a:t>
            </a:r>
            <a:r>
              <a:rPr lang="fr-BE" sz="1700" dirty="0" smtClean="0"/>
              <a:t>)</a:t>
            </a:r>
            <a:endParaRPr lang="fr-BE" sz="17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dirty="0" smtClean="0"/>
              <a:t>Affichage 1 mois après l’envoi du courrier et couvrant 2 Toussaint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b="1" dirty="0" smtClean="0"/>
              <a:t>Procédure = 13 mois au minimum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700" b="1" dirty="0" smtClean="0"/>
              <a:t>En cas d’engagement de remise en état avant affichage: mention sur l’avis</a:t>
            </a:r>
            <a:endParaRPr lang="fr-BE" sz="1700" b="1" dirty="0"/>
          </a:p>
          <a:p>
            <a:pPr lvl="2">
              <a:buFont typeface="Wingdings" panose="05000000000000000000" pitchFamily="2" charset="2"/>
              <a:buChar char="§"/>
            </a:pPr>
            <a:endParaRPr lang="fr-BE" sz="1700" b="1" dirty="0"/>
          </a:p>
          <a:p>
            <a:pPr marL="457200" lvl="1" indent="0">
              <a:buNone/>
            </a:pPr>
            <a:endParaRPr lang="fr-BE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BE" sz="2600" b="1" u="sng" dirty="0" smtClean="0"/>
              <a:t>Sépultures reprises par le gestionnaire public (art</a:t>
            </a:r>
            <a:r>
              <a:rPr lang="fr-BE" sz="2600" b="1" u="sng" dirty="0"/>
              <a:t>. </a:t>
            </a:r>
            <a:r>
              <a:rPr lang="fr-BE" sz="2600" b="1" u="sng" dirty="0" smtClean="0"/>
              <a:t>L1232-12/1 </a:t>
            </a:r>
            <a:r>
              <a:rPr lang="fr-BE" sz="2600" b="1" u="sng" dirty="0"/>
              <a:t>CDLD</a:t>
            </a:r>
            <a:r>
              <a:rPr lang="fr-BE" sz="2600" b="1" u="sng" dirty="0" smtClean="0"/>
              <a:t>)</a:t>
            </a:r>
          </a:p>
          <a:p>
            <a:pPr marL="0" indent="0">
              <a:buNone/>
            </a:pPr>
            <a:endParaRPr lang="fr-BE" u="sng" dirty="0" smtClean="0"/>
          </a:p>
          <a:p>
            <a:pPr marL="0" indent="0">
              <a:buNone/>
            </a:pPr>
            <a:r>
              <a:rPr lang="fr-BE" sz="2600" dirty="0" smtClean="0"/>
              <a:t>Nouvelle obligation: délibération </a:t>
            </a:r>
            <a:r>
              <a:rPr lang="fr-BE" sz="2600" u="sng" dirty="0" smtClean="0"/>
              <a:t>en fin de procédure </a:t>
            </a:r>
            <a:r>
              <a:rPr lang="fr-BE" sz="2600" dirty="0" smtClean="0"/>
              <a:t>d’affichage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400" b="1" dirty="0" smtClean="0"/>
              <a:t>Expiration de concessions (art. L1232-12/1, §1</a:t>
            </a:r>
            <a:r>
              <a:rPr lang="fr-BE" sz="2400" b="1" baseline="30000" dirty="0" smtClean="0"/>
              <a:t>er</a:t>
            </a:r>
            <a:r>
              <a:rPr lang="fr-BE" sz="2400" b="1" dirty="0" smtClean="0"/>
              <a:t>, 1° CDLD):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400" dirty="0" smtClean="0"/>
              <a:t>Liste des sépultures redevenues communales (via le Collège ou le Conseil)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400" dirty="0" smtClean="0"/>
              <a:t>Concessions temporaires </a:t>
            </a:r>
            <a:r>
              <a:rPr lang="fr-BE" sz="2400" u="sng" dirty="0" smtClean="0"/>
              <a:t>et</a:t>
            </a:r>
            <a:r>
              <a:rPr lang="fr-BE" sz="2400" dirty="0" smtClean="0"/>
              <a:t> anciennes perpétuelles échues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2400" b="1" dirty="0" smtClean="0"/>
              <a:t>Défaut d’entretien </a:t>
            </a:r>
            <a:r>
              <a:rPr lang="fr-BE" sz="2400" b="1" dirty="0"/>
              <a:t>de </a:t>
            </a:r>
            <a:r>
              <a:rPr lang="fr-BE" sz="2400" b="1" dirty="0" smtClean="0"/>
              <a:t>concessions </a:t>
            </a:r>
            <a:r>
              <a:rPr lang="fr-BE" sz="2400" b="1" dirty="0"/>
              <a:t>(art. L1232-12/1, §1</a:t>
            </a:r>
            <a:r>
              <a:rPr lang="fr-BE" sz="2400" b="1" baseline="30000" dirty="0"/>
              <a:t>er</a:t>
            </a:r>
            <a:r>
              <a:rPr lang="fr-BE" sz="2400" b="1" dirty="0"/>
              <a:t>, </a:t>
            </a:r>
            <a:r>
              <a:rPr lang="fr-BE" sz="2400" b="1" dirty="0" smtClean="0"/>
              <a:t>2° </a:t>
            </a:r>
            <a:r>
              <a:rPr lang="fr-BE" sz="2400" b="1" dirty="0"/>
              <a:t>CDLD):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400" dirty="0"/>
              <a:t>Liste des sépultures redevenues communales </a:t>
            </a:r>
            <a:r>
              <a:rPr lang="fr-BE" sz="2400" dirty="0" smtClean="0"/>
              <a:t>(via </a:t>
            </a:r>
            <a:r>
              <a:rPr lang="fr-BE" sz="2400" dirty="0"/>
              <a:t>le Collège </a:t>
            </a:r>
            <a:r>
              <a:rPr lang="fr-BE" sz="2400" dirty="0" smtClean="0"/>
              <a:t>ou </a:t>
            </a:r>
            <a:r>
              <a:rPr lang="fr-BE" sz="2400" dirty="0"/>
              <a:t>le Conseil)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400" dirty="0" smtClean="0"/>
              <a:t>Concessions </a:t>
            </a:r>
            <a:r>
              <a:rPr lang="fr-BE" sz="2400" dirty="0"/>
              <a:t>temporaires </a:t>
            </a:r>
            <a:r>
              <a:rPr lang="fr-BE" sz="2400" u="sng" dirty="0"/>
              <a:t>et</a:t>
            </a:r>
            <a:r>
              <a:rPr lang="fr-BE" sz="2400" dirty="0"/>
              <a:t> anciennes </a:t>
            </a:r>
            <a:r>
              <a:rPr lang="fr-BE" sz="2400" dirty="0" smtClean="0"/>
              <a:t>perpétuelles</a:t>
            </a:r>
          </a:p>
          <a:p>
            <a:pPr marL="457200" lvl="1" indent="0">
              <a:buNone/>
            </a:pPr>
            <a:endParaRPr lang="fr-BE" sz="2400" dirty="0" smtClean="0"/>
          </a:p>
          <a:p>
            <a:pPr marL="57150" indent="0">
              <a:buNone/>
            </a:pPr>
            <a:r>
              <a:rPr lang="fr-BE" sz="2400" b="1" u="sng" dirty="0" smtClean="0"/>
              <a:t>Conseils: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fr-BE" sz="2400" dirty="0" smtClean="0"/>
              <a:t>Coupler procédure d’expiration + défaut d’entretien (si existant)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fr-BE" sz="2400" dirty="0" smtClean="0"/>
              <a:t>Mentionner dans la délibération le sort réservé aux défunts (&lt; 5ans min.)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fr-BE" sz="2400" dirty="0" smtClean="0"/>
              <a:t>Mentionner dans la délibération le sort réservé aux monuments (SIHL ou &lt; 1945)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fr-BE" sz="2400" dirty="0" smtClean="0"/>
              <a:t>Transmettre rapidement aux services techniques (période pour exhumations)</a:t>
            </a:r>
          </a:p>
          <a:p>
            <a:pPr indent="-285750">
              <a:buFont typeface="Wingdings" panose="05000000000000000000" pitchFamily="2" charset="2"/>
              <a:buChar char="§"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6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Sépultures reprises par le gestionnaire public (art</a:t>
            </a:r>
            <a:r>
              <a:rPr lang="fr-BE" b="1" u="sng" dirty="0"/>
              <a:t>. </a:t>
            </a:r>
            <a:r>
              <a:rPr lang="fr-BE" b="1" u="sng" dirty="0" smtClean="0"/>
              <a:t>L1232-12/1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marL="57150" indent="0">
              <a:buNone/>
            </a:pPr>
            <a:endParaRPr lang="fr-BE" sz="2400" dirty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/>
              <a:t>Destination des restes mortels ou des cendres (art. L1232-12/1, §2 CDLD):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/>
              <a:t>Ossuaire </a:t>
            </a:r>
            <a:r>
              <a:rPr lang="fr-BE" sz="1700" u="sng" dirty="0" smtClean="0"/>
              <a:t>uniquement</a:t>
            </a:r>
            <a:r>
              <a:rPr lang="fr-BE" sz="1700" dirty="0" smtClean="0"/>
              <a:t> (infrastructure publique obligatoire dans chaque site)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Rappel: pas de matériaux dans les ossuaires (housses, cercueils, gaines, etc.)</a:t>
            </a:r>
          </a:p>
          <a:p>
            <a:pPr marL="514350" lvl="1" indent="0">
              <a:buNone/>
            </a:pPr>
            <a:endParaRPr lang="fr-BE" sz="1700" u="sng" dirty="0" smtClean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Suppression </a:t>
            </a:r>
            <a:r>
              <a:rPr lang="fr-BE" sz="1700" dirty="0"/>
              <a:t>de la possibilité légale de </a:t>
            </a:r>
            <a:r>
              <a:rPr lang="fr-BE" sz="1700" b="1" dirty="0"/>
              <a:t>dispersion des cendres en fin de </a:t>
            </a:r>
            <a:r>
              <a:rPr lang="fr-BE" sz="1700" b="1" dirty="0" smtClean="0"/>
              <a:t>concession</a:t>
            </a:r>
            <a:r>
              <a:rPr lang="fr-BE" sz="1700" dirty="0" smtClean="0"/>
              <a:t>: raisons techniques (compactage et cimentage)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Suppression de la possibilité légale pour les villes/communes de faire </a:t>
            </a:r>
            <a:r>
              <a:rPr lang="fr-BE" sz="1700" b="1" dirty="0" smtClean="0"/>
              <a:t>incinérer des restes mortels exhumés </a:t>
            </a:r>
            <a:r>
              <a:rPr lang="fr-BE" sz="1700" dirty="0" smtClean="0"/>
              <a:t>suite à assainissement d’emplacements (exhumations techniques)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/>
              <a:t>Mention du transfert (date + situation ossuaire) </a:t>
            </a:r>
            <a:r>
              <a:rPr lang="fr-BE" sz="1700" dirty="0" smtClean="0"/>
              <a:t>obligatoire au </a:t>
            </a:r>
            <a:r>
              <a:rPr lang="fr-BE" sz="1700" dirty="0"/>
              <a:t>registre des cimetières</a:t>
            </a:r>
          </a:p>
          <a:p>
            <a:pPr indent="-285750">
              <a:buFont typeface="Wingdings" panose="05000000000000000000" pitchFamily="2" charset="2"/>
              <a:buChar char="§"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Funérailles des indigents (art</a:t>
            </a:r>
            <a:r>
              <a:rPr lang="fr-BE" b="1" u="sng" dirty="0"/>
              <a:t>. </a:t>
            </a:r>
            <a:r>
              <a:rPr lang="fr-BE" b="1" u="sng" dirty="0" smtClean="0"/>
              <a:t>L1232-16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marL="57150" indent="0">
              <a:buNone/>
            </a:pPr>
            <a:endParaRPr lang="fr-BE" sz="2400" dirty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Relai, analyse et respect des dernières volontés (art</a:t>
            </a:r>
            <a:r>
              <a:rPr lang="fr-BE" b="1" dirty="0"/>
              <a:t>. </a:t>
            </a:r>
            <a:r>
              <a:rPr lang="fr-BE" b="1" dirty="0" smtClean="0"/>
              <a:t>L1232-16, al.1</a:t>
            </a:r>
            <a:r>
              <a:rPr lang="fr-BE" b="1" baseline="30000" dirty="0" smtClean="0"/>
              <a:t>er</a:t>
            </a:r>
            <a:r>
              <a:rPr lang="fr-BE" b="1" dirty="0" smtClean="0"/>
              <a:t> CDLD</a:t>
            </a:r>
            <a:r>
              <a:rPr lang="fr-BE" b="1" dirty="0"/>
              <a:t>):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b="1" dirty="0" smtClean="0"/>
              <a:t>Nouveauté 1</a:t>
            </a:r>
            <a:r>
              <a:rPr lang="fr-BE" sz="1700" dirty="0" smtClean="0"/>
              <a:t>: à défaut de volontés déclarées à l’OEC, relai de celles-ci possible par la personne qualifiée pour pourvoir aux funérailles (L1232-1, 10°)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u="sng" dirty="0" smtClean="0"/>
              <a:t>En cas de demande d’autorisation de crémation: à respecter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b="1" dirty="0" smtClean="0"/>
              <a:t>Principe d’égalité</a:t>
            </a:r>
            <a:r>
              <a:rPr lang="fr-BE" sz="1700" dirty="0" smtClean="0"/>
              <a:t>: ville/commune ne peut se désigner personne qualifiée pour pourvoir aux funérailles et décider du mode de sépulture du défunt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b="1" dirty="0" smtClean="0"/>
              <a:t>Nouveauté 2</a:t>
            </a:r>
            <a:r>
              <a:rPr lang="fr-BE" sz="1700" dirty="0" smtClean="0"/>
              <a:t>: en cas de </a:t>
            </a:r>
            <a:r>
              <a:rPr lang="fr-BE" sz="1700" u="sng" dirty="0" smtClean="0"/>
              <a:t>place existante</a:t>
            </a:r>
            <a:r>
              <a:rPr lang="fr-BE" sz="1700" dirty="0" smtClean="0"/>
              <a:t> (via liste nominative ou place disponible en concession familiale selon ordre chronologique des décès) </a:t>
            </a:r>
            <a:r>
              <a:rPr lang="fr-BE" sz="1700" u="sng" dirty="0" smtClean="0"/>
              <a:t>dans une concession préexistante</a:t>
            </a:r>
            <a:r>
              <a:rPr lang="fr-BE" sz="1700" dirty="0" smtClean="0"/>
              <a:t> (pleine terre, caveau, cavurne ou columbarium), obligation de l’y inhumer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b="1" dirty="0" smtClean="0"/>
              <a:t>Quid des frais complémentaires? Quid des cas d’indigence non avérée ?</a:t>
            </a:r>
          </a:p>
          <a:p>
            <a:pPr indent="-285750">
              <a:buFont typeface="Wingdings" panose="05000000000000000000" pitchFamily="2" charset="2"/>
              <a:buChar char="§"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Acte de dernières volontés (art</a:t>
            </a:r>
            <a:r>
              <a:rPr lang="fr-BE" b="1" u="sng" dirty="0"/>
              <a:t>. </a:t>
            </a:r>
            <a:r>
              <a:rPr lang="fr-BE" b="1" u="sng" dirty="0" smtClean="0"/>
              <a:t>L1232-17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marL="57150" indent="0">
              <a:buNone/>
            </a:pPr>
            <a:endParaRPr lang="fr-BE" sz="2400" dirty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Destination des cendres en fin de concession (art</a:t>
            </a:r>
            <a:r>
              <a:rPr lang="fr-BE" b="1" dirty="0"/>
              <a:t>. </a:t>
            </a:r>
            <a:r>
              <a:rPr lang="fr-BE" b="1" dirty="0" smtClean="0"/>
              <a:t>L1232-17, </a:t>
            </a:r>
            <a:r>
              <a:rPr lang="fr-BE" b="1" dirty="0"/>
              <a:t>§</a:t>
            </a:r>
            <a:r>
              <a:rPr lang="fr-BE" b="1" dirty="0" smtClean="0"/>
              <a:t>2, al.1</a:t>
            </a:r>
            <a:r>
              <a:rPr lang="fr-BE" b="1" baseline="30000" dirty="0" smtClean="0"/>
              <a:t>er</a:t>
            </a:r>
            <a:r>
              <a:rPr lang="fr-BE" b="1" dirty="0" smtClean="0"/>
              <a:t> CDLD</a:t>
            </a:r>
            <a:r>
              <a:rPr lang="fr-BE" b="1" dirty="0"/>
              <a:t>):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Déclaration à l’OEC: suppression de la possibilité de mention de la destination des cendres au cimetière en fin de concession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err="1" smtClean="0"/>
              <a:t>Cf</a:t>
            </a:r>
            <a:r>
              <a:rPr lang="fr-BE" sz="1700" dirty="0" smtClean="0"/>
              <a:t> suppression </a:t>
            </a:r>
            <a:r>
              <a:rPr lang="fr-BE" sz="1700" dirty="0"/>
              <a:t>de la possibilité légale de </a:t>
            </a:r>
            <a:r>
              <a:rPr lang="fr-BE" sz="1700" b="1" dirty="0"/>
              <a:t>dispersion des cendres en fin de </a:t>
            </a:r>
            <a:r>
              <a:rPr lang="fr-BE" sz="1700" b="1" dirty="0" smtClean="0"/>
              <a:t>concession </a:t>
            </a:r>
            <a:r>
              <a:rPr lang="fr-BE" sz="1700" dirty="0" smtClean="0"/>
              <a:t>(compactage et cimentage) suite à expiration ou défaut d’entretien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Cendres obligatoirement transférées vers l’ossuaire en fin de concession</a:t>
            </a:r>
          </a:p>
          <a:p>
            <a:pPr marL="514350" lvl="1" indent="0">
              <a:buNone/>
            </a:pPr>
            <a:endParaRPr lang="fr-BE" sz="1700" dirty="0"/>
          </a:p>
          <a:p>
            <a:pPr marL="57150" indent="0">
              <a:buNone/>
            </a:pPr>
            <a:r>
              <a:rPr lang="fr-BE" b="1" u="sng" dirty="0" smtClean="0"/>
              <a:t>Rappels:</a:t>
            </a:r>
            <a:endParaRPr lang="fr-BE" b="1" u="sng" dirty="0"/>
          </a:p>
          <a:p>
            <a:pPr indent="-285750">
              <a:buFont typeface="Wingdings" panose="05000000000000000000" pitchFamily="2" charset="2"/>
              <a:buChar char="§"/>
            </a:pPr>
            <a:r>
              <a:rPr lang="fr-BE" sz="1700" dirty="0" smtClean="0"/>
              <a:t>Afin d’éviter transfert à l’ossuaire: renouvellement de la concession ou remise en état de la concession (pas d’exhumation pour sépulture hors cimetière)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fr-BE" sz="1700" dirty="0" smtClean="0"/>
              <a:t>Transfert à l’ossuaire = gestion communale, par défaut de gestion familiale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Evolution de la législation funéraire</a:t>
            </a:r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14211646"/>
              </p:ext>
            </p:extLst>
          </p:nvPr>
        </p:nvGraphicFramePr>
        <p:xfrm>
          <a:off x="1776248" y="2133599"/>
          <a:ext cx="9732031" cy="377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65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Autorisation d’inhumer (art</a:t>
            </a:r>
            <a:r>
              <a:rPr lang="fr-BE" b="1" u="sng" dirty="0"/>
              <a:t>. </a:t>
            </a:r>
            <a:r>
              <a:rPr lang="fr-BE" b="1" u="sng" dirty="0" smtClean="0"/>
              <a:t>L1232-17bis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marL="57150" indent="0">
              <a:buNone/>
            </a:pPr>
            <a:endParaRPr lang="fr-BE" sz="2400" dirty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Délai de délivrance (art</a:t>
            </a:r>
            <a:r>
              <a:rPr lang="fr-BE" b="1" dirty="0"/>
              <a:t>. </a:t>
            </a:r>
            <a:r>
              <a:rPr lang="fr-BE" b="1" dirty="0" smtClean="0"/>
              <a:t>L1232-17bis, al.1</a:t>
            </a:r>
            <a:r>
              <a:rPr lang="fr-BE" b="1" baseline="30000" dirty="0" smtClean="0"/>
              <a:t>er</a:t>
            </a:r>
            <a:r>
              <a:rPr lang="fr-BE" b="1" dirty="0" smtClean="0"/>
              <a:t> CDLD</a:t>
            </a:r>
            <a:r>
              <a:rPr lang="fr-BE" b="1" dirty="0"/>
              <a:t>):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Suppression de l’art. 77 du C. civ. (loi 18 juin 2018 modernisation Etat civil)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Transfert logique des dispositions relatives aux permis d’inhumer dans le CDLD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Modification conforme aux pratiques de terrain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Adaptation des cachets/formulaires sur permis (mention art. L1232-17bis CDLD!)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Autorisation gratuite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b="1" dirty="0" smtClean="0"/>
              <a:t>Délai de délivrance: </a:t>
            </a:r>
            <a:r>
              <a:rPr lang="fr-BE" sz="1700" b="1" u="sng" dirty="0" smtClean="0"/>
              <a:t>minimum 24h après le décès</a:t>
            </a:r>
            <a:r>
              <a:rPr lang="fr-BE" sz="1700" b="1" dirty="0" smtClean="0"/>
              <a:t> </a:t>
            </a:r>
            <a:r>
              <a:rPr lang="fr-BE" sz="1700" dirty="0" smtClean="0"/>
              <a:t>(sauf cas prévus par règlement de police – salubrité publique)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Rappel: </a:t>
            </a:r>
            <a:r>
              <a:rPr lang="fr-BE" sz="1700" b="1" dirty="0" smtClean="0"/>
              <a:t>déclaration du décès (pas de délai min.)</a:t>
            </a:r>
            <a:r>
              <a:rPr lang="fr-BE" sz="1700" dirty="0" smtClean="0"/>
              <a:t> et délivrance du permis d’inhumer (délai 24h min.)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Lieux de sépultures privés (art</a:t>
            </a:r>
            <a:r>
              <a:rPr lang="fr-BE" b="1" u="sng" dirty="0"/>
              <a:t>. </a:t>
            </a:r>
            <a:r>
              <a:rPr lang="fr-BE" b="1" u="sng" dirty="0" smtClean="0"/>
              <a:t>L1232-18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marL="57150" indent="0">
              <a:buNone/>
            </a:pPr>
            <a:r>
              <a:rPr lang="fr-BE" dirty="0"/>
              <a:t>Principe de base: inhumation d’un corps uniquement en cimetière public (§1</a:t>
            </a:r>
            <a:r>
              <a:rPr lang="fr-BE" baseline="30000" dirty="0"/>
              <a:t>er</a:t>
            </a:r>
            <a:r>
              <a:rPr lang="fr-BE" dirty="0"/>
              <a:t>)  ou en cimetière privé préexistant (§2), sauf dérogation du Gouvernement</a:t>
            </a:r>
          </a:p>
          <a:p>
            <a:pPr marL="57150" indent="0">
              <a:buNone/>
            </a:pPr>
            <a:endParaRPr lang="fr-BE" dirty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Uniquement en caveau (art</a:t>
            </a:r>
            <a:r>
              <a:rPr lang="fr-BE" b="1" dirty="0"/>
              <a:t>. </a:t>
            </a:r>
            <a:r>
              <a:rPr lang="fr-BE" b="1" dirty="0" smtClean="0"/>
              <a:t>L1232-18, §3, al.2 CDLD</a:t>
            </a:r>
            <a:r>
              <a:rPr lang="fr-BE" b="1" dirty="0"/>
              <a:t>):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Ajout d’une précision pour la dérogation: uniquement en </a:t>
            </a:r>
            <a:r>
              <a:rPr lang="fr-BE" sz="1700" u="sng" dirty="0" smtClean="0"/>
              <a:t>caveau préexistant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/>
              <a:t>Déclaration </a:t>
            </a:r>
            <a:r>
              <a:rPr lang="fr-BE" b="1" dirty="0" smtClean="0"/>
              <a:t>obligatoire à la commune </a:t>
            </a:r>
            <a:r>
              <a:rPr lang="fr-BE" b="1" dirty="0"/>
              <a:t>(art. L1232-18, §3, </a:t>
            </a:r>
            <a:r>
              <a:rPr lang="fr-BE" b="1" dirty="0" smtClean="0"/>
              <a:t>al.3 </a:t>
            </a:r>
            <a:r>
              <a:rPr lang="fr-BE" b="1" dirty="0"/>
              <a:t>CDLD):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Tout propriétaire d’un lieu privé de sépulture doit en faire déclaration pour pouvoir y poursuivre les inhumations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u="sng" dirty="0" smtClean="0"/>
              <a:t>Délai de déclaration: 15/10/2019 </a:t>
            </a:r>
            <a:r>
              <a:rPr lang="fr-BE" sz="1700" dirty="0" smtClean="0"/>
              <a:t>(certainement bientôt prolongé…)</a:t>
            </a:r>
            <a:endParaRPr lang="fr-BE" sz="1700" dirty="0"/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400050">
              <a:buFont typeface="Wingdings" panose="05000000000000000000" pitchFamily="2" charset="2"/>
              <a:buChar char="Ø"/>
            </a:pPr>
            <a:r>
              <a:rPr lang="fr-BE" b="1" dirty="0" smtClean="0"/>
              <a:t>Articles CDLD applicables aux lieux privés (art</a:t>
            </a:r>
            <a:r>
              <a:rPr lang="fr-BE" b="1" dirty="0"/>
              <a:t>. L1232-18, §3, al.3 CDLD</a:t>
            </a:r>
            <a:r>
              <a:rPr lang="fr-BE" b="1" dirty="0" smtClean="0"/>
              <a:t>):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800" dirty="0" smtClean="0"/>
              <a:t>Clôture (L1232-4), police des cimetières (L1232-5), profondeur (L1232-20)</a:t>
            </a:r>
            <a:endParaRPr lang="fr-BE" sz="1800" dirty="0"/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BE" sz="2900" b="1" u="sng" dirty="0" smtClean="0"/>
              <a:t>Profondeurs d’inhumation en pleine terre (art</a:t>
            </a:r>
            <a:r>
              <a:rPr lang="fr-BE" sz="2900" b="1" u="sng" dirty="0"/>
              <a:t>. </a:t>
            </a:r>
            <a:r>
              <a:rPr lang="fr-BE" sz="2900" b="1" u="sng" dirty="0" smtClean="0"/>
              <a:t>L1232-19 CDLD)</a:t>
            </a:r>
          </a:p>
          <a:p>
            <a:pPr marL="0" indent="0">
              <a:buNone/>
            </a:pPr>
            <a:endParaRPr lang="fr-BE" u="sng" dirty="0" smtClean="0"/>
          </a:p>
          <a:p>
            <a:pPr marL="0" indent="0">
              <a:buNone/>
            </a:pPr>
            <a:r>
              <a:rPr lang="fr-BE" sz="2900" dirty="0" smtClean="0"/>
              <a:t>Mesures liées au principe de protection de la salubrité publique</a:t>
            </a:r>
          </a:p>
          <a:p>
            <a:pPr marL="0" indent="0">
              <a:buNone/>
            </a:pPr>
            <a:endParaRPr lang="fr-BE" sz="2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2900" b="1" dirty="0" smtClean="0"/>
              <a:t>Inhumations de cercueils en pleine terre (art. L1232-19, al.1</a:t>
            </a:r>
            <a:r>
              <a:rPr lang="fr-BE" sz="2900" b="1" baseline="30000" dirty="0" smtClean="0"/>
              <a:t>er</a:t>
            </a:r>
            <a:r>
              <a:rPr lang="fr-BE" sz="2900" b="1" dirty="0" smtClean="0"/>
              <a:t> CDLD):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 smtClean="0"/>
              <a:t>Précisions apportées: cas de superposition de cercueils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 smtClean="0"/>
              <a:t>Dernier cercueil inhumé : </a:t>
            </a:r>
            <a:r>
              <a:rPr lang="fr-BE" sz="2700" b="1" dirty="0" smtClean="0"/>
              <a:t>1,50m minimum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 smtClean="0"/>
              <a:t>Technique de calcul (</a:t>
            </a:r>
            <a:r>
              <a:rPr lang="fr-BE" sz="2700" dirty="0" err="1" smtClean="0"/>
              <a:t>cf</a:t>
            </a:r>
            <a:r>
              <a:rPr lang="fr-BE" sz="2700" dirty="0" smtClean="0"/>
              <a:t> circulaire 01/07/2019):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400" dirty="0" smtClean="0"/>
              <a:t>Calcul à la base du cercueil et non par rapport au couvercle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400" dirty="0" smtClean="0"/>
              <a:t>Calcul par rapport au niveau du terrain naturel et non par rapport au monument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2900" b="1" dirty="0"/>
              <a:t>Inhumations </a:t>
            </a:r>
            <a:r>
              <a:rPr lang="fr-BE" sz="2900" b="1" dirty="0" smtClean="0"/>
              <a:t>d’urnes cinéraire </a:t>
            </a:r>
            <a:r>
              <a:rPr lang="fr-BE" sz="2900" b="1" dirty="0"/>
              <a:t>en pleine terre (art. L1232-19, al.1</a:t>
            </a:r>
            <a:r>
              <a:rPr lang="fr-BE" sz="2900" b="1" baseline="30000" dirty="0"/>
              <a:t>er</a:t>
            </a:r>
            <a:r>
              <a:rPr lang="fr-BE" sz="2900" b="1" dirty="0"/>
              <a:t> CDLD):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 smtClean="0"/>
              <a:t>Modification de la profondeur: </a:t>
            </a:r>
            <a:r>
              <a:rPr lang="fr-BE" sz="2700" b="1" dirty="0" smtClean="0"/>
              <a:t>0,60m minimum </a:t>
            </a:r>
            <a:r>
              <a:rPr lang="fr-BE" sz="2700" dirty="0" smtClean="0"/>
              <a:t>(au lieu de 0,80m auparavant)</a:t>
            </a:r>
            <a:endParaRPr lang="fr-BE" sz="2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/>
              <a:t>Technique de calcul </a:t>
            </a:r>
            <a:r>
              <a:rPr lang="fr-BE" sz="2700" dirty="0" smtClean="0"/>
              <a:t>(</a:t>
            </a:r>
            <a:r>
              <a:rPr lang="fr-BE" sz="2700" dirty="0" err="1" smtClean="0"/>
              <a:t>cf</a:t>
            </a:r>
            <a:r>
              <a:rPr lang="fr-BE" sz="2700" dirty="0" smtClean="0"/>
              <a:t> circulaire </a:t>
            </a:r>
            <a:r>
              <a:rPr lang="fr-BE" sz="2700" dirty="0"/>
              <a:t>01/07/2019):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400" dirty="0"/>
              <a:t>Calcul à la base </a:t>
            </a:r>
            <a:r>
              <a:rPr lang="fr-BE" sz="2400" dirty="0" smtClean="0"/>
              <a:t>de l’urne </a:t>
            </a:r>
            <a:r>
              <a:rPr lang="fr-BE" sz="2400" dirty="0"/>
              <a:t>et non par rapport au couvercle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400" dirty="0"/>
              <a:t>Calcul par rapport au niveau du terrain naturel et non par rapport au </a:t>
            </a:r>
            <a:r>
              <a:rPr lang="fr-BE" sz="2400" dirty="0" smtClean="0"/>
              <a:t>monument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b="1" dirty="0" smtClean="0"/>
              <a:t>Urnes biodégradables uniquement (aussi en terrain privé!)</a:t>
            </a:r>
            <a:endParaRPr lang="fr-BE" sz="27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Autorisation de crémation (art</a:t>
            </a:r>
            <a:r>
              <a:rPr lang="fr-BE" b="1" u="sng" dirty="0"/>
              <a:t>. </a:t>
            </a:r>
            <a:r>
              <a:rPr lang="fr-BE" b="1" u="sng" dirty="0" smtClean="0"/>
              <a:t>L1232-22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fr-BE" b="1" dirty="0" smtClean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Délai de délivrance (art</a:t>
            </a:r>
            <a:r>
              <a:rPr lang="fr-BE" b="1" dirty="0"/>
              <a:t>. </a:t>
            </a:r>
            <a:r>
              <a:rPr lang="fr-BE" b="1" dirty="0" smtClean="0"/>
              <a:t>L1232-22, §1</a:t>
            </a:r>
            <a:r>
              <a:rPr lang="fr-BE" b="1" baseline="30000" dirty="0" smtClean="0"/>
              <a:t>er</a:t>
            </a:r>
            <a:r>
              <a:rPr lang="fr-BE" b="1" dirty="0" smtClean="0"/>
              <a:t>, al.1</a:t>
            </a:r>
            <a:r>
              <a:rPr lang="fr-BE" b="1" baseline="30000" dirty="0" smtClean="0"/>
              <a:t>er</a:t>
            </a:r>
            <a:r>
              <a:rPr lang="fr-BE" b="1" dirty="0" smtClean="0"/>
              <a:t> CDLD):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Modifications </a:t>
            </a:r>
            <a:r>
              <a:rPr lang="fr-BE" sz="1700" dirty="0"/>
              <a:t>apportées </a:t>
            </a:r>
            <a:r>
              <a:rPr lang="fr-BE" sz="1700" dirty="0" smtClean="0"/>
              <a:t>en lien avec celles prises pour </a:t>
            </a:r>
            <a:r>
              <a:rPr lang="fr-BE" sz="1700" dirty="0"/>
              <a:t>le permis d’inhumer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Autorisation gratuite</a:t>
            </a:r>
          </a:p>
          <a:p>
            <a:pPr marL="514350" lvl="1" indent="0">
              <a:buNone/>
            </a:pPr>
            <a:endParaRPr lang="fr-BE" sz="1700" dirty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b="1" dirty="0"/>
              <a:t>Délai de délivrance: </a:t>
            </a:r>
            <a:r>
              <a:rPr lang="fr-BE" sz="1700" b="1" u="sng" dirty="0"/>
              <a:t>minimum 24h après le décès</a:t>
            </a:r>
            <a:r>
              <a:rPr lang="fr-BE" sz="1700" b="1" dirty="0"/>
              <a:t> </a:t>
            </a:r>
            <a:r>
              <a:rPr lang="fr-BE" sz="1700" dirty="0"/>
              <a:t>(sauf cas prévus par règlement de police – salubrité publique)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/>
              <a:t>Rappel: </a:t>
            </a:r>
            <a:r>
              <a:rPr lang="fr-BE" sz="1700" b="1" dirty="0"/>
              <a:t>déclaration du décès (pas de délai min.)</a:t>
            </a:r>
            <a:r>
              <a:rPr lang="fr-BE" sz="1700" dirty="0"/>
              <a:t> et délivrance du permis </a:t>
            </a:r>
            <a:r>
              <a:rPr lang="fr-BE" sz="1700" dirty="0" smtClean="0"/>
              <a:t>d’incinérer </a:t>
            </a:r>
            <a:r>
              <a:rPr lang="fr-BE" sz="1700" dirty="0"/>
              <a:t>(délai 24h min.)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Adaptation des cachets/formulaires sur permis (mention CDLD!)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400050">
              <a:buFont typeface="Wingdings" panose="05000000000000000000" pitchFamily="2" charset="2"/>
              <a:buChar char="Ø"/>
            </a:pPr>
            <a:r>
              <a:rPr lang="fr-BE" b="1" dirty="0"/>
              <a:t>Délai de délivrance (art. </a:t>
            </a:r>
            <a:r>
              <a:rPr lang="fr-BE" b="1" dirty="0" smtClean="0"/>
              <a:t>L1232-23, §</a:t>
            </a:r>
            <a:r>
              <a:rPr lang="fr-BE" b="1" dirty="0"/>
              <a:t>3</a:t>
            </a:r>
            <a:r>
              <a:rPr lang="fr-BE" b="1" dirty="0" smtClean="0"/>
              <a:t> </a:t>
            </a:r>
            <a:r>
              <a:rPr lang="fr-BE" b="1" dirty="0"/>
              <a:t>CDLD</a:t>
            </a:r>
            <a:r>
              <a:rPr lang="fr-BE" b="1" dirty="0" smtClean="0"/>
              <a:t>): oubli de suppression?</a:t>
            </a:r>
            <a:endParaRPr lang="fr-BE" b="1" dirty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b="1" dirty="0"/>
              <a:t>Délai de délivrance: </a:t>
            </a:r>
            <a:r>
              <a:rPr lang="fr-BE" sz="1700" b="1" u="sng" dirty="0"/>
              <a:t>minimum 24h après le </a:t>
            </a:r>
            <a:r>
              <a:rPr lang="fr-BE" sz="1700" b="1" u="sng" dirty="0" smtClean="0"/>
              <a:t>constat médical du décès</a:t>
            </a:r>
            <a:r>
              <a:rPr lang="fr-BE" sz="1700" b="1" dirty="0" smtClean="0"/>
              <a:t> </a:t>
            </a:r>
            <a:r>
              <a:rPr lang="fr-BE" sz="1700" dirty="0"/>
              <a:t>(sauf cas prévus par règlement de police – salubrité publique)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BE" sz="2900" b="1" u="sng" dirty="0" smtClean="0"/>
              <a:t>Morts violentes (art</a:t>
            </a:r>
            <a:r>
              <a:rPr lang="fr-BE" sz="2900" b="1" u="sng" dirty="0"/>
              <a:t>. </a:t>
            </a:r>
            <a:r>
              <a:rPr lang="fr-BE" sz="2900" b="1" u="sng" dirty="0" smtClean="0"/>
              <a:t>L1232-25 CDLD)</a:t>
            </a:r>
          </a:p>
          <a:p>
            <a:pPr marL="0" indent="0">
              <a:buNone/>
            </a:pPr>
            <a:r>
              <a:rPr lang="fr-BE" sz="2900" dirty="0" smtClean="0"/>
              <a:t>Abrogation de l’art. 81 C. civ. (modernisation de l’état civil en 2018)</a:t>
            </a:r>
          </a:p>
          <a:p>
            <a:pPr marL="0" indent="0">
              <a:buNone/>
            </a:pPr>
            <a:r>
              <a:rPr lang="fr-BE" sz="2900" b="1" dirty="0" smtClean="0"/>
              <a:t>Abrogation par le législateur wallon de l’art. L1232-25 CDLD…</a:t>
            </a:r>
            <a:endParaRPr lang="fr-BE" sz="2900" b="1" dirty="0"/>
          </a:p>
          <a:p>
            <a:pPr marL="0" indent="0">
              <a:buNone/>
            </a:pPr>
            <a:endParaRPr lang="fr-BE" sz="2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2900" b="1" dirty="0" smtClean="0"/>
              <a:t>Rapport de police à l’attention de l’OEC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 smtClean="0"/>
              <a:t>Plus de règle applicable en RW de langue française…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 smtClean="0"/>
              <a:t>En communauté germanophone: création de l’art. 20.1 (via Décret de 2018) reprenant les termes de l’ancien C. civ.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2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3000" b="1" dirty="0" smtClean="0"/>
              <a:t>Non opposition judiciaire à l’inhumation/la crémation </a:t>
            </a:r>
            <a:r>
              <a:rPr lang="fr-BE" sz="3000" b="1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 smtClean="0"/>
              <a:t>A défaut de rapport de police à l’OEC + modèle III D mal rempli: quid?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 smtClean="0"/>
              <a:t>Voir circulaire commune n°17/2012 (12/11/2012) du Ministre de la Justice, du Ministre l’Intérieur et du Collège des Procureurs généraux: transmission rapide de l’autorisation judiciaire à l’OEC du lieu de décès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700" dirty="0" smtClean="0"/>
              <a:t>Permis d’inhumer/d’incinérer à dresser par l’OEC</a:t>
            </a:r>
            <a:endParaRPr lang="fr-BE" sz="2700" dirty="0"/>
          </a:p>
          <a:p>
            <a:pPr lvl="1">
              <a:buFont typeface="Wingdings" panose="05000000000000000000" pitchFamily="2" charset="2"/>
              <a:buChar char="§"/>
            </a:pPr>
            <a:endParaRPr lang="fr-BE" sz="27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fr-BE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Destination des cendres (art</a:t>
            </a:r>
            <a:r>
              <a:rPr lang="fr-BE" b="1" u="sng" dirty="0"/>
              <a:t>. </a:t>
            </a:r>
            <a:r>
              <a:rPr lang="fr-BE" b="1" u="sng" dirty="0" smtClean="0"/>
              <a:t>L1232-26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fr-BE" b="1" dirty="0" smtClean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Conservation des cendres (art</a:t>
            </a:r>
            <a:r>
              <a:rPr lang="fr-BE" b="1" dirty="0"/>
              <a:t>. </a:t>
            </a:r>
            <a:r>
              <a:rPr lang="fr-BE" b="1" dirty="0" smtClean="0"/>
              <a:t>L1232-26, §3, al.1</a:t>
            </a:r>
            <a:r>
              <a:rPr lang="fr-BE" b="1" baseline="30000" dirty="0" smtClean="0"/>
              <a:t>er</a:t>
            </a:r>
            <a:r>
              <a:rPr lang="fr-BE" b="1" dirty="0" smtClean="0"/>
              <a:t> CDLD): </a:t>
            </a:r>
            <a:endParaRPr lang="fr-BE" b="1" dirty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 smtClean="0"/>
              <a:t>Quid en cas de </a:t>
            </a:r>
            <a:r>
              <a:rPr lang="fr-BE" sz="1700" u="sng" dirty="0" smtClean="0"/>
              <a:t>refus d’autorisation du propriétaire</a:t>
            </a:r>
            <a:r>
              <a:rPr lang="fr-BE" sz="1700" dirty="0" smtClean="0"/>
              <a:t> d’un lieu privé hors cimetière pour inhumation/dispersion de cendres?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u="sng" dirty="0" smtClean="0"/>
              <a:t>Avant Décret 2019: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dirty="0" smtClean="0"/>
              <a:t>Retour cimetière pour inhumation/dispersion/columbarium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dirty="0" smtClean="0"/>
              <a:t>Hors cimetière: inhumation/dispersion/conservation en lieu privé</a:t>
            </a:r>
            <a:endParaRPr lang="fr-BE" sz="1700" dirty="0"/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u="sng" dirty="0" smtClean="0"/>
              <a:t>Depuis Décret 2019: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dirty="0"/>
              <a:t>Retour </a:t>
            </a:r>
            <a:r>
              <a:rPr lang="fr-BE" sz="1700" b="1" dirty="0" smtClean="0"/>
              <a:t>cimetière</a:t>
            </a:r>
            <a:r>
              <a:rPr lang="fr-BE" sz="1700" dirty="0" smtClean="0"/>
              <a:t> </a:t>
            </a:r>
            <a:r>
              <a:rPr lang="fr-BE" sz="1700" dirty="0"/>
              <a:t>pour inhumation/dispersion/placement en columbarium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b="1" dirty="0" smtClean="0"/>
              <a:t>Hors cimetière: conservation uniquement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dirty="0" smtClean="0"/>
              <a:t>Quid liste de récipiendaires de substitution à devoir gérer?</a:t>
            </a:r>
            <a:endParaRPr lang="fr-BE" sz="1500" dirty="0"/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Principales modifications au CDLD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Destination des cendres (art</a:t>
            </a:r>
            <a:r>
              <a:rPr lang="fr-BE" b="1" u="sng" dirty="0"/>
              <a:t>. </a:t>
            </a:r>
            <a:r>
              <a:rPr lang="fr-BE" b="1" u="sng" dirty="0" smtClean="0"/>
              <a:t>L1232-26 </a:t>
            </a:r>
            <a:r>
              <a:rPr lang="fr-BE" b="1" u="sng" dirty="0"/>
              <a:t>CDLD</a:t>
            </a:r>
            <a:r>
              <a:rPr lang="fr-BE" b="1" u="sng" dirty="0" smtClean="0"/>
              <a:t>)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fr-BE" b="1" dirty="0" smtClean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Conservation des cendres (art</a:t>
            </a:r>
            <a:r>
              <a:rPr lang="fr-BE" b="1" dirty="0"/>
              <a:t>. </a:t>
            </a:r>
            <a:r>
              <a:rPr lang="fr-BE" b="1" dirty="0" smtClean="0"/>
              <a:t>L1232-26, §3, al.1</a:t>
            </a:r>
            <a:r>
              <a:rPr lang="fr-BE" b="1" baseline="30000" dirty="0" smtClean="0"/>
              <a:t>er</a:t>
            </a:r>
            <a:r>
              <a:rPr lang="fr-BE" b="1" dirty="0" smtClean="0"/>
              <a:t> CDLD): </a:t>
            </a:r>
            <a:endParaRPr lang="fr-BE" b="1" dirty="0"/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fr-BE" sz="1700" dirty="0"/>
              <a:t>En cas de </a:t>
            </a:r>
            <a:r>
              <a:rPr lang="fr-BE" sz="1700" u="sng" dirty="0"/>
              <a:t>fin de conservation de l’urne en lieu privé</a:t>
            </a:r>
            <a:r>
              <a:rPr lang="fr-BE" sz="1700" dirty="0"/>
              <a:t>: </a:t>
            </a:r>
            <a:r>
              <a:rPr lang="fr-BE" sz="1700" b="1" dirty="0"/>
              <a:t>pas de changement</a:t>
            </a:r>
            <a:r>
              <a:rPr lang="fr-BE" sz="1700" b="1" dirty="0" smtClean="0"/>
              <a:t>!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dirty="0" smtClean="0"/>
              <a:t>Déclaration </a:t>
            </a:r>
            <a:r>
              <a:rPr lang="fr-BE" sz="1700" u="sng" dirty="0" smtClean="0"/>
              <a:t>obligatoire</a:t>
            </a:r>
            <a:r>
              <a:rPr lang="fr-BE" sz="1700" dirty="0" smtClean="0"/>
              <a:t> à l’OEC du lieu de conservation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dirty="0" smtClean="0"/>
              <a:t>Voir si éventuelle liste de récipiendaires de substitution prévue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dirty="0" smtClean="0"/>
              <a:t>A défaut:</a:t>
            </a:r>
          </a:p>
          <a:p>
            <a:pPr marL="1657350" lvl="3">
              <a:buFont typeface="Wingdings" panose="05000000000000000000" pitchFamily="2" charset="2"/>
              <a:buChar char="§"/>
            </a:pPr>
            <a:r>
              <a:rPr lang="fr-BE" sz="1700" dirty="0" smtClean="0"/>
              <a:t>Retour au cimetière </a:t>
            </a:r>
            <a:r>
              <a:rPr lang="fr-BE" sz="1700" dirty="0"/>
              <a:t>pour </a:t>
            </a:r>
            <a:r>
              <a:rPr lang="fr-BE" sz="1700" dirty="0" smtClean="0"/>
              <a:t>inhumation/dispersion/columbarium: ok</a:t>
            </a:r>
            <a:endParaRPr lang="fr-BE" sz="1700" dirty="0"/>
          </a:p>
          <a:p>
            <a:pPr marL="1657350" lvl="3">
              <a:buFont typeface="Wingdings" panose="05000000000000000000" pitchFamily="2" charset="2"/>
              <a:buChar char="§"/>
            </a:pPr>
            <a:r>
              <a:rPr lang="fr-BE" sz="1700" dirty="0" smtClean="0"/>
              <a:t>Inhumation (avec urne biodégradable)/dispersion </a:t>
            </a:r>
            <a:r>
              <a:rPr lang="fr-BE" sz="1700" dirty="0"/>
              <a:t>en lieu </a:t>
            </a:r>
            <a:r>
              <a:rPr lang="fr-BE" sz="1700" dirty="0" smtClean="0"/>
              <a:t>privé: ok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dirty="0" smtClean="0"/>
              <a:t>Autorisation de l’OEC du lieu de conservation à dresser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fr-BE" sz="1700" dirty="0" smtClean="0"/>
              <a:t>Registre des urnes hors cimetière (traçabilité des cendres)</a:t>
            </a:r>
            <a:endParaRPr lang="fr-BE" sz="1700" dirty="0"/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AGW du 28 mars 2019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Matériaux des cercueils en pleine terre au cimetière (art</a:t>
            </a:r>
            <a:r>
              <a:rPr lang="fr-BE" b="1" u="sng" dirty="0"/>
              <a:t>. 3</a:t>
            </a:r>
            <a:r>
              <a:rPr lang="fr-BE" b="1" u="sng" dirty="0" smtClean="0"/>
              <a:t>)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fr-BE" b="1" dirty="0" smtClean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Modifie l’art. 17 de l’AGW du 29 octobre 2009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sz="1700" dirty="0" smtClean="0"/>
              <a:t>Prise en compte du travail des fossoyeurs et transition écologique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sz="1700" b="1" dirty="0" smtClean="0"/>
              <a:t>Souhait de rétablir un lien logique entre mode de sépulture et choix du contenant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r>
              <a:rPr lang="fr-BE" sz="1700" dirty="0" smtClean="0"/>
              <a:t>« </a:t>
            </a:r>
            <a:r>
              <a:rPr lang="fr-BE" sz="1700" i="1" dirty="0" smtClean="0"/>
              <a:t>Seuls </a:t>
            </a:r>
            <a:r>
              <a:rPr lang="fr-BE" sz="1700" i="1" dirty="0"/>
              <a:t>les cercueils fabriqués en bois massif ou en d'autres matériaux </a:t>
            </a:r>
            <a:r>
              <a:rPr lang="fr-BE" sz="1700" i="1" dirty="0" smtClean="0"/>
              <a:t>biodégradables n'empêchant </a:t>
            </a:r>
            <a:r>
              <a:rPr lang="fr-BE" sz="1700" i="1" dirty="0"/>
              <a:t>pas la décomposition naturelle et normale de la dépouille, peuvent être utilisés.</a:t>
            </a:r>
          </a:p>
          <a:p>
            <a:r>
              <a:rPr lang="fr-BE" sz="1700" i="1" dirty="0"/>
              <a:t>L'usage de cercueils en </a:t>
            </a:r>
            <a:r>
              <a:rPr lang="fr-BE" sz="1700" i="1" u="sng" dirty="0"/>
              <a:t>carton</a:t>
            </a:r>
            <a:r>
              <a:rPr lang="fr-BE" sz="1700" i="1" dirty="0"/>
              <a:t> et de cercueils en </a:t>
            </a:r>
            <a:r>
              <a:rPr lang="fr-BE" sz="1700" i="1" u="sng" dirty="0"/>
              <a:t>osier</a:t>
            </a:r>
            <a:r>
              <a:rPr lang="fr-BE" sz="1700" i="1" dirty="0"/>
              <a:t> est </a:t>
            </a:r>
            <a:r>
              <a:rPr lang="fr-BE" sz="1700" i="1" u="sng" dirty="0"/>
              <a:t>autorisé</a:t>
            </a:r>
            <a:r>
              <a:rPr lang="fr-BE" sz="1700" i="1" dirty="0"/>
              <a:t>.</a:t>
            </a:r>
          </a:p>
          <a:p>
            <a:r>
              <a:rPr lang="fr-BE" sz="1700" i="1" dirty="0"/>
              <a:t>L'usage d'une doublure en </a:t>
            </a:r>
            <a:r>
              <a:rPr lang="fr-BE" sz="1700" i="1" u="sng" dirty="0"/>
              <a:t>zinc est interdit</a:t>
            </a:r>
            <a:r>
              <a:rPr lang="fr-BE" sz="1700" i="1" dirty="0"/>
              <a:t>.</a:t>
            </a:r>
          </a:p>
          <a:p>
            <a:r>
              <a:rPr lang="fr-BE" sz="1700" i="1" dirty="0"/>
              <a:t>Les housses destinées à contenir les dépouilles sont fabriquées exclusivement dans des matériaux ou tissus naturels </a:t>
            </a:r>
            <a:r>
              <a:rPr lang="fr-BE" sz="1700" i="1" dirty="0" smtClean="0"/>
              <a:t>et biodégradables</a:t>
            </a:r>
            <a:r>
              <a:rPr lang="fr-BE" sz="1700" dirty="0" smtClean="0"/>
              <a:t> ».</a:t>
            </a:r>
          </a:p>
          <a:p>
            <a:endParaRPr lang="fr-BE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dirty="0" smtClean="0"/>
              <a:t>Après transport international d’un corps: modification de cercueil obligatoire.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5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AGW du 28 mars 2019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Matériaux des cercueils en caveau (art</a:t>
            </a:r>
            <a:r>
              <a:rPr lang="fr-BE" b="1" u="sng" dirty="0"/>
              <a:t>. </a:t>
            </a:r>
            <a:r>
              <a:rPr lang="fr-BE" b="1" u="sng" dirty="0" smtClean="0"/>
              <a:t>4)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fr-BE" b="1" dirty="0" smtClean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Modifie l’art. 18 de l’AGW du 29 octobre 2009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sz="1700" dirty="0" smtClean="0"/>
              <a:t>Prise en compte du travail des fossoyeurs et transition écologique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sz="1700" b="1" dirty="0" smtClean="0"/>
              <a:t>Souhait de rétablir un lien logique entre mode de sépulture et choix du contenant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r>
              <a:rPr lang="fr-BE" dirty="0" smtClean="0"/>
              <a:t>« </a:t>
            </a:r>
            <a:r>
              <a:rPr lang="fr-BE" i="1" dirty="0" smtClean="0"/>
              <a:t>Seuls </a:t>
            </a:r>
            <a:r>
              <a:rPr lang="fr-BE" i="1" dirty="0"/>
              <a:t>les cercueils fabriqués en bois massif, équipés d'une doublure en </a:t>
            </a:r>
            <a:r>
              <a:rPr lang="fr-BE" i="1" u="sng" dirty="0"/>
              <a:t>zinc </a:t>
            </a:r>
            <a:r>
              <a:rPr lang="fr-BE" i="1" u="sng" dirty="0" smtClean="0"/>
              <a:t>avec soupape</a:t>
            </a:r>
            <a:r>
              <a:rPr lang="fr-BE" i="1" dirty="0"/>
              <a:t>, les cercueils en </a:t>
            </a:r>
            <a:r>
              <a:rPr lang="fr-BE" i="1" u="sng" dirty="0"/>
              <a:t>métal ventilés</a:t>
            </a:r>
            <a:r>
              <a:rPr lang="fr-BE" i="1" dirty="0"/>
              <a:t> ou les cercueils en </a:t>
            </a:r>
            <a:r>
              <a:rPr lang="fr-BE" i="1" u="sng" dirty="0"/>
              <a:t>polyester ventilés</a:t>
            </a:r>
            <a:r>
              <a:rPr lang="fr-BE" i="1" dirty="0"/>
              <a:t> peuvent être utilisés.</a:t>
            </a:r>
          </a:p>
          <a:p>
            <a:r>
              <a:rPr lang="fr-BE" i="1" dirty="0"/>
              <a:t>L'usage de cercueils en carton et en osier est interdit.</a:t>
            </a:r>
          </a:p>
          <a:p>
            <a:r>
              <a:rPr lang="fr-BE" i="1" dirty="0"/>
              <a:t>Les housses destinées à contenir les dépouilles restent entièrement </a:t>
            </a:r>
            <a:r>
              <a:rPr lang="fr-BE" i="1" dirty="0" smtClean="0"/>
              <a:t>ouvertes</a:t>
            </a:r>
            <a:r>
              <a:rPr lang="fr-BE" dirty="0" smtClean="0"/>
              <a:t> ».</a:t>
            </a:r>
          </a:p>
          <a:p>
            <a:endParaRPr lang="fr-BE" sz="1700" dirty="0"/>
          </a:p>
          <a:p>
            <a:endParaRPr lang="fr-BE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dirty="0" smtClean="0"/>
              <a:t>Après transport international d’un corps: modification de cercueil éventuelle.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1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AGW du 28 mars 2019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Sépulture des victimes de guerre (art</a:t>
            </a:r>
            <a:r>
              <a:rPr lang="fr-BE" b="1" u="sng" dirty="0"/>
              <a:t>. 6</a:t>
            </a:r>
            <a:r>
              <a:rPr lang="fr-BE" b="1" u="sng" dirty="0" smtClean="0"/>
              <a:t>)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fr-BE" b="1" dirty="0" smtClean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b="1" dirty="0" smtClean="0"/>
              <a:t>Complète l’art. 41 de l’AGW du 29 octobre 2009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BE" sz="1700" dirty="0" smtClean="0"/>
              <a:t>Prise en compte de l’aspect mémoriel et patrimonial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fr-BE" sz="1700" dirty="0"/>
          </a:p>
          <a:p>
            <a:r>
              <a:rPr lang="fr-BE" dirty="0" smtClean="0"/>
              <a:t>« </a:t>
            </a:r>
            <a:r>
              <a:rPr lang="fr-BE" i="1" dirty="0" smtClean="0"/>
              <a:t>Toute </a:t>
            </a:r>
            <a:r>
              <a:rPr lang="fr-BE" i="1" dirty="0"/>
              <a:t>sépulture d'une victime de guerre, civile ou militaire, est une sépulture d'importance historique </a:t>
            </a:r>
            <a:r>
              <a:rPr lang="fr-BE" i="1" dirty="0" smtClean="0"/>
              <a:t>locale</a:t>
            </a:r>
            <a:r>
              <a:rPr lang="fr-BE" dirty="0" smtClean="0"/>
              <a:t> ».</a:t>
            </a:r>
            <a:endParaRPr lang="fr-BE" sz="1700" dirty="0"/>
          </a:p>
          <a:p>
            <a:endParaRPr lang="fr-BE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1700" b="1" dirty="0" smtClean="0"/>
              <a:t>Quid de la gestion de concessions d’avec anciens combattants, résistants, prisonniers de guerre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Evolution de la législation funéraire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801868292"/>
              </p:ext>
            </p:extLst>
          </p:nvPr>
        </p:nvGraphicFramePr>
        <p:xfrm>
          <a:off x="1629103" y="2133600"/>
          <a:ext cx="10174014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04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Décret wallon du 02 mai 2019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546167"/>
            <a:ext cx="8915400" cy="5029200"/>
          </a:xfrm>
        </p:spPr>
        <p:txBody>
          <a:bodyPr>
            <a:noAutofit/>
          </a:bodyPr>
          <a:lstStyle/>
          <a:p>
            <a:r>
              <a:rPr lang="fr-BE" sz="2000" dirty="0" smtClean="0"/>
              <a:t>Décret permettant prochainement l’inhumation dans des </a:t>
            </a:r>
            <a:r>
              <a:rPr lang="fr-BE" sz="2000" b="1" dirty="0" smtClean="0"/>
              <a:t>enveloppes d’ensevelissement</a:t>
            </a:r>
          </a:p>
          <a:p>
            <a:r>
              <a:rPr lang="fr-BE" sz="2000" dirty="0" smtClean="0"/>
              <a:t>D’après SPW = cercueils souples (pas inhumation sans cercueil!)</a:t>
            </a:r>
          </a:p>
          <a:p>
            <a:endParaRPr lang="fr-BE" sz="2000" dirty="0" smtClean="0"/>
          </a:p>
          <a:p>
            <a:r>
              <a:rPr lang="fr-BE" sz="2000" b="1" dirty="0" smtClean="0"/>
              <a:t>PAS ENCORE D’APPLICATION EN R.W. !!</a:t>
            </a:r>
          </a:p>
          <a:p>
            <a:r>
              <a:rPr lang="fr-BE" sz="2000" dirty="0" smtClean="0"/>
              <a:t>AGW doit encore être rédigé pour fixer la règlementation applicable</a:t>
            </a:r>
          </a:p>
          <a:p>
            <a:endParaRPr lang="fr-BE" sz="2000" dirty="0"/>
          </a:p>
          <a:p>
            <a:r>
              <a:rPr lang="fr-BE" sz="2000" dirty="0" smtClean="0"/>
              <a:t>Aspect écologique, </a:t>
            </a:r>
            <a:r>
              <a:rPr lang="fr-BE" sz="2000" dirty="0" err="1" smtClean="0"/>
              <a:t>cultu</a:t>
            </a:r>
            <a:r>
              <a:rPr lang="fr-BE" sz="2000" dirty="0" smtClean="0"/>
              <a:t>(r)el et économique</a:t>
            </a:r>
          </a:p>
          <a:p>
            <a:r>
              <a:rPr lang="fr-BE" sz="2000" dirty="0"/>
              <a:t>Délai d’entrée en vigueur: date à fixer dans l’AGW ou au plus tard le 15/11/2020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58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Documents utiles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76854"/>
            <a:ext cx="9297988" cy="54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smtClean="0"/>
              <a:t>Fiches du SPW pour: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b="1" dirty="0" smtClean="0"/>
              <a:t>les sépultures d’importance historique locale (SIHL)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b="1" dirty="0"/>
              <a:t>l</a:t>
            </a:r>
            <a:r>
              <a:rPr lang="fr-BE" b="1" dirty="0" smtClean="0"/>
              <a:t>es demandes d’autorisation d’enlèvement de sépultures &lt; 1945</a:t>
            </a:r>
          </a:p>
          <a:p>
            <a:pPr>
              <a:buFont typeface="Wingdings" panose="05000000000000000000" pitchFamily="2" charset="2"/>
              <a:buChar char="§"/>
            </a:pPr>
            <a:endParaRPr lang="fr-BE" b="1" dirty="0"/>
          </a:p>
          <a:p>
            <a:pPr marL="0" indent="0">
              <a:buNone/>
            </a:pPr>
            <a:r>
              <a:rPr lang="fr-BE" b="1" dirty="0" smtClean="0"/>
              <a:t>Décret wallon du 14/02/2019 (M.B. 20/03/2019)</a:t>
            </a:r>
          </a:p>
          <a:p>
            <a:pPr marL="0" indent="0">
              <a:buNone/>
            </a:pPr>
            <a:r>
              <a:rPr lang="fr-BE" b="1" dirty="0"/>
              <a:t>AGW du 28/03/2019 (M.B. 09/04/2019)</a:t>
            </a:r>
          </a:p>
          <a:p>
            <a:pPr marL="0" indent="0">
              <a:buNone/>
            </a:pPr>
            <a:r>
              <a:rPr lang="fr-BE" b="1" dirty="0" smtClean="0"/>
              <a:t>Décret wallon du 02/05/2019 (M.B. 02/07/2019)</a:t>
            </a:r>
          </a:p>
          <a:p>
            <a:pPr marL="0" indent="0">
              <a:buNone/>
            </a:pPr>
            <a:endParaRPr lang="fr-BE" b="1" dirty="0" smtClean="0"/>
          </a:p>
          <a:p>
            <a:pPr marL="0" indent="0">
              <a:buNone/>
            </a:pPr>
            <a:endParaRPr lang="fr-BE" b="1" dirty="0" smtClean="0"/>
          </a:p>
          <a:p>
            <a:pPr marL="0" indent="0">
              <a:buNone/>
            </a:pPr>
            <a:r>
              <a:rPr lang="fr-BE" b="1" dirty="0" smtClean="0"/>
              <a:t>Circulaire wallonne du 13/06/2019 (voir portail des pouvoirs locaux – site web)</a:t>
            </a:r>
          </a:p>
          <a:p>
            <a:pPr marL="0" indent="0">
              <a:buNone/>
            </a:pPr>
            <a:r>
              <a:rPr lang="fr-BE" b="1" dirty="0" smtClean="0"/>
              <a:t>Circulaire wallonne du 01/07/2019 (idem)</a:t>
            </a:r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r>
              <a:rPr lang="fr-BE" b="1" dirty="0" smtClean="0"/>
              <a:t>A venir: AGW pour exécution du Décret 2019 « enveloppes d’ensevelissement »</a:t>
            </a:r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endParaRPr lang="fr-BE" b="1" dirty="0" smtClean="0"/>
          </a:p>
          <a:p>
            <a:pPr marL="0" indent="0">
              <a:buNone/>
            </a:pPr>
            <a:endParaRPr lang="fr-BE" b="1" dirty="0" smtClean="0"/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endParaRPr lang="fr-BE" b="1" dirty="0" smtClean="0"/>
          </a:p>
          <a:p>
            <a:pPr marL="0" indent="0">
              <a:buNone/>
            </a:pPr>
            <a:endParaRPr lang="fr-BE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Evolution de la législation funéraire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099962524"/>
              </p:ext>
            </p:extLst>
          </p:nvPr>
        </p:nvGraphicFramePr>
        <p:xfrm>
          <a:off x="1629103" y="2133600"/>
          <a:ext cx="10174014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87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Evolution de la législation funéraire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401833533"/>
              </p:ext>
            </p:extLst>
          </p:nvPr>
        </p:nvGraphicFramePr>
        <p:xfrm>
          <a:off x="1629103" y="2133600"/>
          <a:ext cx="10174014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53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Evolution de la législation funéraire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892118570"/>
              </p:ext>
            </p:extLst>
          </p:nvPr>
        </p:nvGraphicFramePr>
        <p:xfrm>
          <a:off x="1629103" y="2133600"/>
          <a:ext cx="10174014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2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Evolution de la législation funéraire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290338343"/>
              </p:ext>
            </p:extLst>
          </p:nvPr>
        </p:nvGraphicFramePr>
        <p:xfrm>
          <a:off x="1629103" y="2133600"/>
          <a:ext cx="10174014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104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Contexte légal général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650124"/>
            <a:ext cx="8915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 smtClean="0"/>
              <a:t>Décret wallon du 14 février 2019 s’inscrit dans un contexte particulier:</a:t>
            </a:r>
          </a:p>
          <a:p>
            <a:pPr marL="0" indent="0">
              <a:buNone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b="1" dirty="0" smtClean="0"/>
              <a:t>« Zéro phyto » au 01/06/2019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Directive UE de 2009 et Programme wallon de réduction des pesticides (PWRP)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Période dérogatoire du 01/06/2014 au 31/05/2019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b="1" dirty="0"/>
              <a:t>Modernisation de l’état civil en 2018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Loi du 18/06/2018 modifiant le Code civil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Loi du 19/12/2018 modifiant les dispositions en matière d’enregistrement des enfants sans vie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b="1" dirty="0"/>
              <a:t>Aspect professionnel, </a:t>
            </a:r>
            <a:r>
              <a:rPr lang="fr-BE" b="1" dirty="0" smtClean="0"/>
              <a:t>salubrité </a:t>
            </a:r>
            <a:r>
              <a:rPr lang="fr-BE" b="1" dirty="0"/>
              <a:t>publique et </a:t>
            </a:r>
            <a:r>
              <a:rPr lang="fr-BE" b="1" dirty="0" smtClean="0"/>
              <a:t>transition </a:t>
            </a:r>
            <a:r>
              <a:rPr lang="fr-BE" b="1" dirty="0"/>
              <a:t>écologique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Conditions de travail des fossoyeurs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Règles en matière d’assainissement des sépultures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Matériaux des contenants funéraires (cercueils, urnes</a:t>
            </a:r>
            <a:endParaRPr lang="fr-BE" dirty="0"/>
          </a:p>
          <a:p>
            <a:pPr marL="457200" lvl="1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1582</TotalTime>
  <Words>3198</Words>
  <Application>Microsoft Office PowerPoint</Application>
  <PresentationFormat>Grand écran</PresentationFormat>
  <Paragraphs>587</Paragraphs>
  <Slides>41</Slides>
  <Notes>41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Century Gothic</vt:lpstr>
      <vt:lpstr>Wingdings</vt:lpstr>
      <vt:lpstr>Wingdings 3</vt:lpstr>
      <vt:lpstr>Brin</vt:lpstr>
      <vt:lpstr>Quoi de neuf dans les cimetières?</vt:lpstr>
      <vt:lpstr>Aperçu</vt:lpstr>
      <vt:lpstr>Evolution de la législation funéraire</vt:lpstr>
      <vt:lpstr>Evolution de la législation funéraire</vt:lpstr>
      <vt:lpstr>Evolution de la législation funéraire</vt:lpstr>
      <vt:lpstr>Evolution de la législation funéraire</vt:lpstr>
      <vt:lpstr>Evolution de la législation funéraire</vt:lpstr>
      <vt:lpstr>Evolution de la législation funéraire</vt:lpstr>
      <vt:lpstr>Contexte légal général</vt:lpstr>
      <vt:lpstr>Objectifs du décret wallon du 14/02/2019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Principales modifications au CDLD</vt:lpstr>
      <vt:lpstr>AGW du 28 mars 2019</vt:lpstr>
      <vt:lpstr>AGW du 28 mars 2019</vt:lpstr>
      <vt:lpstr>AGW du 28 mars 2019</vt:lpstr>
      <vt:lpstr>Décret wallon du 02 mai 2019</vt:lpstr>
      <vt:lpstr>Documents utiles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Quoi de neuf dans les cimetières?</dc:title>
  <dc:creator>Tom Deg</dc:creator>
  <cp:lastModifiedBy>Pascal Monjoie</cp:lastModifiedBy>
  <cp:revision>90</cp:revision>
  <cp:lastPrinted>2020-01-08T15:13:18Z</cp:lastPrinted>
  <dcterms:created xsi:type="dcterms:W3CDTF">2020-01-02T20:09:48Z</dcterms:created>
  <dcterms:modified xsi:type="dcterms:W3CDTF">2020-01-20T11:39:34Z</dcterms:modified>
</cp:coreProperties>
</file>