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256" r:id="rId5"/>
    <p:sldId id="267" r:id="rId6"/>
    <p:sldId id="299" r:id="rId7"/>
    <p:sldId id="258" r:id="rId8"/>
    <p:sldId id="347" r:id="rId9"/>
    <p:sldId id="286" r:id="rId10"/>
    <p:sldId id="348" r:id="rId11"/>
    <p:sldId id="352" r:id="rId12"/>
    <p:sldId id="354" r:id="rId13"/>
    <p:sldId id="283" r:id="rId14"/>
    <p:sldId id="281" r:id="rId15"/>
    <p:sldId id="285" r:id="rId16"/>
    <p:sldId id="282" r:id="rId17"/>
    <p:sldId id="300" r:id="rId18"/>
    <p:sldId id="314" r:id="rId19"/>
    <p:sldId id="301" r:id="rId20"/>
    <p:sldId id="359" r:id="rId21"/>
    <p:sldId id="315" r:id="rId22"/>
    <p:sldId id="344" r:id="rId23"/>
    <p:sldId id="316" r:id="rId24"/>
    <p:sldId id="346" r:id="rId25"/>
    <p:sldId id="360" r:id="rId26"/>
    <p:sldId id="321" r:id="rId27"/>
    <p:sldId id="319" r:id="rId28"/>
    <p:sldId id="320" r:id="rId29"/>
    <p:sldId id="312" r:id="rId30"/>
    <p:sldId id="323" r:id="rId31"/>
    <p:sldId id="356" r:id="rId32"/>
    <p:sldId id="307" r:id="rId33"/>
    <p:sldId id="259" r:id="rId34"/>
    <p:sldId id="284" r:id="rId35"/>
    <p:sldId id="324" r:id="rId36"/>
    <p:sldId id="260" r:id="rId37"/>
    <p:sldId id="338" r:id="rId38"/>
    <p:sldId id="342" r:id="rId39"/>
    <p:sldId id="339" r:id="rId40"/>
    <p:sldId id="340" r:id="rId41"/>
    <p:sldId id="341" r:id="rId42"/>
    <p:sldId id="325" r:id="rId43"/>
    <p:sldId id="326" r:id="rId44"/>
    <p:sldId id="289" r:id="rId45"/>
    <p:sldId id="327" r:id="rId46"/>
    <p:sldId id="328" r:id="rId47"/>
    <p:sldId id="291" r:id="rId48"/>
    <p:sldId id="350" r:id="rId49"/>
    <p:sldId id="329" r:id="rId50"/>
    <p:sldId id="293" r:id="rId51"/>
    <p:sldId id="345" r:id="rId52"/>
    <p:sldId id="330" r:id="rId53"/>
    <p:sldId id="333" r:id="rId54"/>
    <p:sldId id="308" r:id="rId55"/>
    <p:sldId id="335" r:id="rId56"/>
    <p:sldId id="309" r:id="rId57"/>
    <p:sldId id="336" r:id="rId58"/>
    <p:sldId id="334" r:id="rId59"/>
    <p:sldId id="264" r:id="rId60"/>
    <p:sldId id="349" r:id="rId61"/>
    <p:sldId id="271" r:id="rId62"/>
    <p:sldId id="276" r:id="rId6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A53"/>
    <a:srgbClr val="E4D9CC"/>
    <a:srgbClr val="374853"/>
    <a:srgbClr val="91756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autoAdjust="0"/>
  </p:normalViewPr>
  <p:slideViewPr>
    <p:cSldViewPr snapToGrid="0">
      <p:cViewPr varScale="1">
        <p:scale>
          <a:sx n="116" d="100"/>
          <a:sy n="116" d="100"/>
        </p:scale>
        <p:origin x="120" y="1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3CD80-FBF4-4982-86C6-CC387DBAF738}" type="doc">
      <dgm:prSet loTypeId="urn:microsoft.com/office/officeart/2005/8/layout/chevron1" loCatId="process" qsTypeId="urn:microsoft.com/office/officeart/2005/8/quickstyle/simple1" qsCatId="simple" csTypeId="urn:microsoft.com/office/officeart/2005/8/colors/accent1_2" csCatId="accent1" phldr="1"/>
      <dgm:spPr/>
    </dgm:pt>
    <dgm:pt modelId="{E589BA6C-1F93-4705-8A25-6E8141C31949}">
      <dgm:prSet phldrT="[Text]"/>
      <dgm:spPr/>
      <dgm:t>
        <a:bodyPr/>
        <a:lstStyle/>
        <a:p>
          <a:r>
            <a:rPr lang="fr-FR" dirty="0"/>
            <a:t>Déclaration légalisée du parent auprès de la commune </a:t>
          </a:r>
          <a:endParaRPr lang="fr-BE" dirty="0"/>
        </a:p>
      </dgm:t>
    </dgm:pt>
    <dgm:pt modelId="{DE9C58AC-C8CD-4C0C-875A-6837237FA8FD}" type="parTrans" cxnId="{8AF2C17A-3772-4D8D-9C12-19B5372A3D39}">
      <dgm:prSet/>
      <dgm:spPr/>
      <dgm:t>
        <a:bodyPr/>
        <a:lstStyle/>
        <a:p>
          <a:endParaRPr lang="fr-BE"/>
        </a:p>
      </dgm:t>
    </dgm:pt>
    <dgm:pt modelId="{632EBD0E-4D73-4E03-92AF-E8B845041658}" type="sibTrans" cxnId="{8AF2C17A-3772-4D8D-9C12-19B5372A3D39}">
      <dgm:prSet/>
      <dgm:spPr/>
      <dgm:t>
        <a:bodyPr/>
        <a:lstStyle/>
        <a:p>
          <a:endParaRPr lang="fr-BE"/>
        </a:p>
      </dgm:t>
    </dgm:pt>
    <dgm:pt modelId="{6AF8818C-0E95-4E3B-BF1E-6E8921B84723}">
      <dgm:prSet phldrT="[Text]"/>
      <dgm:spPr/>
      <dgm:t>
        <a:bodyPr/>
        <a:lstStyle/>
        <a:p>
          <a:r>
            <a:rPr lang="fr-BE" dirty="0"/>
            <a:t>Enregistrement dans Passban </a:t>
          </a:r>
        </a:p>
      </dgm:t>
    </dgm:pt>
    <dgm:pt modelId="{44CD0CB5-0538-4FBE-B756-2B035E8F82F1}" type="parTrans" cxnId="{83B2E46A-94CC-4366-8E79-5D38AA8ACF85}">
      <dgm:prSet/>
      <dgm:spPr/>
      <dgm:t>
        <a:bodyPr/>
        <a:lstStyle/>
        <a:p>
          <a:endParaRPr lang="fr-BE"/>
        </a:p>
      </dgm:t>
    </dgm:pt>
    <dgm:pt modelId="{1A2EA47B-3385-4A82-ACD1-98430346692F}" type="sibTrans" cxnId="{83B2E46A-94CC-4366-8E79-5D38AA8ACF85}">
      <dgm:prSet/>
      <dgm:spPr/>
      <dgm:t>
        <a:bodyPr/>
        <a:lstStyle/>
        <a:p>
          <a:endParaRPr lang="fr-BE"/>
        </a:p>
      </dgm:t>
    </dgm:pt>
    <dgm:pt modelId="{AEE970EA-B073-4AD4-99FA-7720611C9F30}">
      <dgm:prSet phldrT="[Text]"/>
      <dgm:spPr/>
      <dgm:t>
        <a:bodyPr/>
        <a:lstStyle/>
        <a:p>
          <a:r>
            <a:rPr lang="fr-FR" dirty="0"/>
            <a:t>Accord écrit des deux parents (sinon : tribunal de la famille)</a:t>
          </a:r>
          <a:endParaRPr lang="fr-BE" dirty="0"/>
        </a:p>
      </dgm:t>
    </dgm:pt>
    <dgm:pt modelId="{2D4699C3-2189-4927-AFE1-DEB642455D39}" type="parTrans" cxnId="{176AA232-7073-4260-AB16-73F197A5D5D8}">
      <dgm:prSet/>
      <dgm:spPr/>
      <dgm:t>
        <a:bodyPr/>
        <a:lstStyle/>
        <a:p>
          <a:endParaRPr lang="fr-BE"/>
        </a:p>
      </dgm:t>
    </dgm:pt>
    <dgm:pt modelId="{D16350B1-2CA6-49E0-B315-86DAD861DDD6}" type="sibTrans" cxnId="{176AA232-7073-4260-AB16-73F197A5D5D8}">
      <dgm:prSet/>
      <dgm:spPr/>
      <dgm:t>
        <a:bodyPr/>
        <a:lstStyle/>
        <a:p>
          <a:endParaRPr lang="fr-BE"/>
        </a:p>
      </dgm:t>
    </dgm:pt>
    <dgm:pt modelId="{BEF1643A-2301-4C40-8EB5-2FAF788DCA92}">
      <dgm:prSet/>
      <dgm:spPr/>
      <dgm:t>
        <a:bodyPr/>
        <a:lstStyle/>
        <a:p>
          <a:r>
            <a:rPr lang="fr-FR" dirty="0"/>
            <a:t>Demande de passeport au nom du mineur automatiquement bloquée par </a:t>
          </a:r>
          <a:r>
            <a:rPr lang="fr-FR" dirty="0" err="1"/>
            <a:t>Passban</a:t>
          </a:r>
          <a:r>
            <a:rPr lang="fr-FR" dirty="0"/>
            <a:t> </a:t>
          </a:r>
          <a:endParaRPr lang="fr-BE" dirty="0"/>
        </a:p>
      </dgm:t>
    </dgm:pt>
    <dgm:pt modelId="{FC26926A-C1CB-42A5-AE32-1D1DF0BD1C14}" type="parTrans" cxnId="{55D17F73-B3D5-4265-B40D-104978474658}">
      <dgm:prSet/>
      <dgm:spPr/>
      <dgm:t>
        <a:bodyPr/>
        <a:lstStyle/>
        <a:p>
          <a:endParaRPr lang="fr-BE"/>
        </a:p>
      </dgm:t>
    </dgm:pt>
    <dgm:pt modelId="{2B8F2C45-CA8A-45B3-8EBB-075D4EC1F6AF}" type="sibTrans" cxnId="{55D17F73-B3D5-4265-B40D-104978474658}">
      <dgm:prSet/>
      <dgm:spPr/>
      <dgm:t>
        <a:bodyPr/>
        <a:lstStyle/>
        <a:p>
          <a:endParaRPr lang="fr-BE"/>
        </a:p>
      </dgm:t>
    </dgm:pt>
    <dgm:pt modelId="{8257EB4F-432C-4E33-B6AE-3539BCD1A70B}" type="pres">
      <dgm:prSet presAssocID="{C133CD80-FBF4-4982-86C6-CC387DBAF738}" presName="Name0" presStyleCnt="0">
        <dgm:presLayoutVars>
          <dgm:dir/>
          <dgm:animLvl val="lvl"/>
          <dgm:resizeHandles val="exact"/>
        </dgm:presLayoutVars>
      </dgm:prSet>
      <dgm:spPr/>
    </dgm:pt>
    <dgm:pt modelId="{AD680FF4-DCF3-49EE-A3C7-F06E8ADBA680}" type="pres">
      <dgm:prSet presAssocID="{E589BA6C-1F93-4705-8A25-6E8141C31949}" presName="parTxOnly" presStyleLbl="node1" presStyleIdx="0" presStyleCnt="4">
        <dgm:presLayoutVars>
          <dgm:chMax val="0"/>
          <dgm:chPref val="0"/>
          <dgm:bulletEnabled val="1"/>
        </dgm:presLayoutVars>
      </dgm:prSet>
      <dgm:spPr/>
    </dgm:pt>
    <dgm:pt modelId="{E7340AB8-E8B4-4D48-B37C-566DEF4739CC}" type="pres">
      <dgm:prSet presAssocID="{632EBD0E-4D73-4E03-92AF-E8B845041658}" presName="parTxOnlySpace" presStyleCnt="0"/>
      <dgm:spPr/>
    </dgm:pt>
    <dgm:pt modelId="{BC63DC51-4CAD-47BC-849B-16D3C890CAAA}" type="pres">
      <dgm:prSet presAssocID="{6AF8818C-0E95-4E3B-BF1E-6E8921B84723}" presName="parTxOnly" presStyleLbl="node1" presStyleIdx="1" presStyleCnt="4">
        <dgm:presLayoutVars>
          <dgm:chMax val="0"/>
          <dgm:chPref val="0"/>
          <dgm:bulletEnabled val="1"/>
        </dgm:presLayoutVars>
      </dgm:prSet>
      <dgm:spPr/>
    </dgm:pt>
    <dgm:pt modelId="{47457E56-4A86-4AFF-8951-03B106A560C0}" type="pres">
      <dgm:prSet presAssocID="{1A2EA47B-3385-4A82-ACD1-98430346692F}" presName="parTxOnlySpace" presStyleCnt="0"/>
      <dgm:spPr/>
    </dgm:pt>
    <dgm:pt modelId="{180085AF-E8BF-489D-A95D-C6E0F814E15B}" type="pres">
      <dgm:prSet presAssocID="{BEF1643A-2301-4C40-8EB5-2FAF788DCA92}" presName="parTxOnly" presStyleLbl="node1" presStyleIdx="2" presStyleCnt="4">
        <dgm:presLayoutVars>
          <dgm:chMax val="0"/>
          <dgm:chPref val="0"/>
          <dgm:bulletEnabled val="1"/>
        </dgm:presLayoutVars>
      </dgm:prSet>
      <dgm:spPr/>
    </dgm:pt>
    <dgm:pt modelId="{3B032848-8B2E-4288-976D-A3A68CA1DACD}" type="pres">
      <dgm:prSet presAssocID="{2B8F2C45-CA8A-45B3-8EBB-075D4EC1F6AF}" presName="parTxOnlySpace" presStyleCnt="0"/>
      <dgm:spPr/>
    </dgm:pt>
    <dgm:pt modelId="{2B961F5A-25FA-476E-B015-C4357B4BF68F}" type="pres">
      <dgm:prSet presAssocID="{AEE970EA-B073-4AD4-99FA-7720611C9F30}" presName="parTxOnly" presStyleLbl="node1" presStyleIdx="3" presStyleCnt="4">
        <dgm:presLayoutVars>
          <dgm:chMax val="0"/>
          <dgm:chPref val="0"/>
          <dgm:bulletEnabled val="1"/>
        </dgm:presLayoutVars>
      </dgm:prSet>
      <dgm:spPr/>
    </dgm:pt>
  </dgm:ptLst>
  <dgm:cxnLst>
    <dgm:cxn modelId="{2FE6BF20-06CD-4C4A-AA39-1099CE3E5A92}" type="presOf" srcId="{BEF1643A-2301-4C40-8EB5-2FAF788DCA92}" destId="{180085AF-E8BF-489D-A95D-C6E0F814E15B}" srcOrd="0" destOrd="0" presId="urn:microsoft.com/office/officeart/2005/8/layout/chevron1"/>
    <dgm:cxn modelId="{176AA232-7073-4260-AB16-73F197A5D5D8}" srcId="{C133CD80-FBF4-4982-86C6-CC387DBAF738}" destId="{AEE970EA-B073-4AD4-99FA-7720611C9F30}" srcOrd="3" destOrd="0" parTransId="{2D4699C3-2189-4927-AFE1-DEB642455D39}" sibTransId="{D16350B1-2CA6-49E0-B315-86DAD861DDD6}"/>
    <dgm:cxn modelId="{4C1DDA36-A72C-4848-8E2E-205168DC7986}" type="presOf" srcId="{6AF8818C-0E95-4E3B-BF1E-6E8921B84723}" destId="{BC63DC51-4CAD-47BC-849B-16D3C890CAAA}" srcOrd="0" destOrd="0" presId="urn:microsoft.com/office/officeart/2005/8/layout/chevron1"/>
    <dgm:cxn modelId="{B8D9D440-0378-4405-A822-2B158EB68B0E}" type="presOf" srcId="{E589BA6C-1F93-4705-8A25-6E8141C31949}" destId="{AD680FF4-DCF3-49EE-A3C7-F06E8ADBA680}" srcOrd="0" destOrd="0" presId="urn:microsoft.com/office/officeart/2005/8/layout/chevron1"/>
    <dgm:cxn modelId="{46278964-55FC-4BDF-8905-2D3CB458E497}" type="presOf" srcId="{C133CD80-FBF4-4982-86C6-CC387DBAF738}" destId="{8257EB4F-432C-4E33-B6AE-3539BCD1A70B}" srcOrd="0" destOrd="0" presId="urn:microsoft.com/office/officeart/2005/8/layout/chevron1"/>
    <dgm:cxn modelId="{83B2E46A-94CC-4366-8E79-5D38AA8ACF85}" srcId="{C133CD80-FBF4-4982-86C6-CC387DBAF738}" destId="{6AF8818C-0E95-4E3B-BF1E-6E8921B84723}" srcOrd="1" destOrd="0" parTransId="{44CD0CB5-0538-4FBE-B756-2B035E8F82F1}" sibTransId="{1A2EA47B-3385-4A82-ACD1-98430346692F}"/>
    <dgm:cxn modelId="{55D17F73-B3D5-4265-B40D-104978474658}" srcId="{C133CD80-FBF4-4982-86C6-CC387DBAF738}" destId="{BEF1643A-2301-4C40-8EB5-2FAF788DCA92}" srcOrd="2" destOrd="0" parTransId="{FC26926A-C1CB-42A5-AE32-1D1DF0BD1C14}" sibTransId="{2B8F2C45-CA8A-45B3-8EBB-075D4EC1F6AF}"/>
    <dgm:cxn modelId="{8AF2C17A-3772-4D8D-9C12-19B5372A3D39}" srcId="{C133CD80-FBF4-4982-86C6-CC387DBAF738}" destId="{E589BA6C-1F93-4705-8A25-6E8141C31949}" srcOrd="0" destOrd="0" parTransId="{DE9C58AC-C8CD-4C0C-875A-6837237FA8FD}" sibTransId="{632EBD0E-4D73-4E03-92AF-E8B845041658}"/>
    <dgm:cxn modelId="{7E4D6CB6-70B7-46FB-84AA-7411E8B81F58}" type="presOf" srcId="{AEE970EA-B073-4AD4-99FA-7720611C9F30}" destId="{2B961F5A-25FA-476E-B015-C4357B4BF68F}" srcOrd="0" destOrd="0" presId="urn:microsoft.com/office/officeart/2005/8/layout/chevron1"/>
    <dgm:cxn modelId="{74A9AD20-A50D-4134-BEDB-E27694BD3674}" type="presParOf" srcId="{8257EB4F-432C-4E33-B6AE-3539BCD1A70B}" destId="{AD680FF4-DCF3-49EE-A3C7-F06E8ADBA680}" srcOrd="0" destOrd="0" presId="urn:microsoft.com/office/officeart/2005/8/layout/chevron1"/>
    <dgm:cxn modelId="{3AF589F7-B235-40C6-85DE-BAC5D3531909}" type="presParOf" srcId="{8257EB4F-432C-4E33-B6AE-3539BCD1A70B}" destId="{E7340AB8-E8B4-4D48-B37C-566DEF4739CC}" srcOrd="1" destOrd="0" presId="urn:microsoft.com/office/officeart/2005/8/layout/chevron1"/>
    <dgm:cxn modelId="{20B9C3BF-04C5-43AF-B3BF-2EA66F63CC10}" type="presParOf" srcId="{8257EB4F-432C-4E33-B6AE-3539BCD1A70B}" destId="{BC63DC51-4CAD-47BC-849B-16D3C890CAAA}" srcOrd="2" destOrd="0" presId="urn:microsoft.com/office/officeart/2005/8/layout/chevron1"/>
    <dgm:cxn modelId="{1E079AC3-AF0E-4230-BA1D-792ADB0114D3}" type="presParOf" srcId="{8257EB4F-432C-4E33-B6AE-3539BCD1A70B}" destId="{47457E56-4A86-4AFF-8951-03B106A560C0}" srcOrd="3" destOrd="0" presId="urn:microsoft.com/office/officeart/2005/8/layout/chevron1"/>
    <dgm:cxn modelId="{51047621-A764-4D13-938C-9FBE125AB552}" type="presParOf" srcId="{8257EB4F-432C-4E33-B6AE-3539BCD1A70B}" destId="{180085AF-E8BF-489D-A95D-C6E0F814E15B}" srcOrd="4" destOrd="0" presId="urn:microsoft.com/office/officeart/2005/8/layout/chevron1"/>
    <dgm:cxn modelId="{E1BF6BC0-15B1-42C4-A94C-A5FE58C8A30E}" type="presParOf" srcId="{8257EB4F-432C-4E33-B6AE-3539BCD1A70B}" destId="{3B032848-8B2E-4288-976D-A3A68CA1DACD}" srcOrd="5" destOrd="0" presId="urn:microsoft.com/office/officeart/2005/8/layout/chevron1"/>
    <dgm:cxn modelId="{2BD5DC32-CDE1-4744-B119-DED03A4C7AB3}" type="presParOf" srcId="{8257EB4F-432C-4E33-B6AE-3539BCD1A70B}" destId="{2B961F5A-25FA-476E-B015-C4357B4BF68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3CD80-FBF4-4982-86C6-CC387DBAF738}" type="doc">
      <dgm:prSet loTypeId="urn:microsoft.com/office/officeart/2005/8/layout/chevron1" loCatId="process" qsTypeId="urn:microsoft.com/office/officeart/2005/8/quickstyle/simple1" qsCatId="simple" csTypeId="urn:microsoft.com/office/officeart/2005/8/colors/accent1_2" csCatId="accent1" phldr="1"/>
      <dgm:spPr/>
    </dgm:pt>
    <dgm:pt modelId="{E589BA6C-1F93-4705-8A25-6E8141C31949}">
      <dgm:prSet phldrT="[Text]"/>
      <dgm:spPr/>
      <dgm:t>
        <a:bodyPr/>
        <a:lstStyle/>
        <a:p>
          <a:r>
            <a:rPr lang="fr-BE" dirty="0"/>
            <a:t>ACF</a:t>
          </a:r>
        </a:p>
      </dgm:t>
    </dgm:pt>
    <dgm:pt modelId="{DE9C58AC-C8CD-4C0C-875A-6837237FA8FD}" type="parTrans" cxnId="{8AF2C17A-3772-4D8D-9C12-19B5372A3D39}">
      <dgm:prSet/>
      <dgm:spPr/>
      <dgm:t>
        <a:bodyPr/>
        <a:lstStyle/>
        <a:p>
          <a:endParaRPr lang="fr-BE"/>
        </a:p>
      </dgm:t>
    </dgm:pt>
    <dgm:pt modelId="{632EBD0E-4D73-4E03-92AF-E8B845041658}" type="sibTrans" cxnId="{8AF2C17A-3772-4D8D-9C12-19B5372A3D39}">
      <dgm:prSet/>
      <dgm:spPr/>
      <dgm:t>
        <a:bodyPr/>
        <a:lstStyle/>
        <a:p>
          <a:endParaRPr lang="fr-BE"/>
        </a:p>
      </dgm:t>
    </dgm:pt>
    <dgm:pt modelId="{6AF8818C-0E95-4E3B-BF1E-6E8921B84723}">
      <dgm:prSet phldrT="[Text]"/>
      <dgm:spPr/>
      <dgm:t>
        <a:bodyPr/>
        <a:lstStyle/>
        <a:p>
          <a:r>
            <a:rPr lang="fr-BE" dirty="0"/>
            <a:t>Commune</a:t>
          </a:r>
          <a:r>
            <a:rPr lang="fr-BE" baseline="0" dirty="0"/>
            <a:t> belge compétente</a:t>
          </a:r>
          <a:endParaRPr lang="fr-BE" dirty="0"/>
        </a:p>
      </dgm:t>
    </dgm:pt>
    <dgm:pt modelId="{44CD0CB5-0538-4FBE-B756-2B035E8F82F1}" type="parTrans" cxnId="{83B2E46A-94CC-4366-8E79-5D38AA8ACF85}">
      <dgm:prSet/>
      <dgm:spPr/>
      <dgm:t>
        <a:bodyPr/>
        <a:lstStyle/>
        <a:p>
          <a:endParaRPr lang="fr-BE"/>
        </a:p>
      </dgm:t>
    </dgm:pt>
    <dgm:pt modelId="{1A2EA47B-3385-4A82-ACD1-98430346692F}" type="sibTrans" cxnId="{83B2E46A-94CC-4366-8E79-5D38AA8ACF85}">
      <dgm:prSet/>
      <dgm:spPr/>
      <dgm:t>
        <a:bodyPr/>
        <a:lstStyle/>
        <a:p>
          <a:endParaRPr lang="fr-BE"/>
        </a:p>
      </dgm:t>
    </dgm:pt>
    <dgm:pt modelId="{AEE970EA-B073-4AD4-99FA-7720611C9F30}">
      <dgm:prSet phldrT="[Text]"/>
      <dgm:spPr/>
      <dgm:t>
        <a:bodyPr/>
        <a:lstStyle/>
        <a:p>
          <a:r>
            <a:rPr lang="fr-BE" dirty="0"/>
            <a:t>Nom de l’enfant adopté + date de prise d’effet</a:t>
          </a:r>
        </a:p>
      </dgm:t>
    </dgm:pt>
    <dgm:pt modelId="{2D4699C3-2189-4927-AFE1-DEB642455D39}" type="parTrans" cxnId="{176AA232-7073-4260-AB16-73F197A5D5D8}">
      <dgm:prSet/>
      <dgm:spPr/>
      <dgm:t>
        <a:bodyPr/>
        <a:lstStyle/>
        <a:p>
          <a:endParaRPr lang="fr-BE"/>
        </a:p>
      </dgm:t>
    </dgm:pt>
    <dgm:pt modelId="{D16350B1-2CA6-49E0-B315-86DAD861DDD6}" type="sibTrans" cxnId="{176AA232-7073-4260-AB16-73F197A5D5D8}">
      <dgm:prSet/>
      <dgm:spPr/>
      <dgm:t>
        <a:bodyPr/>
        <a:lstStyle/>
        <a:p>
          <a:endParaRPr lang="fr-BE"/>
        </a:p>
      </dgm:t>
    </dgm:pt>
    <dgm:pt modelId="{BEF1643A-2301-4C40-8EB5-2FAF788DCA92}">
      <dgm:prSet/>
      <dgm:spPr/>
      <dgm:t>
        <a:bodyPr/>
        <a:lstStyle/>
        <a:p>
          <a:r>
            <a:rPr lang="fr-BE" dirty="0"/>
            <a:t>Actes</a:t>
          </a:r>
          <a:r>
            <a:rPr lang="fr-BE" baseline="0" dirty="0"/>
            <a:t> d’adoption dans la BAEC</a:t>
          </a:r>
          <a:endParaRPr lang="fr-BE" dirty="0"/>
        </a:p>
      </dgm:t>
    </dgm:pt>
    <dgm:pt modelId="{FC26926A-C1CB-42A5-AE32-1D1DF0BD1C14}" type="parTrans" cxnId="{55D17F73-B3D5-4265-B40D-104978474658}">
      <dgm:prSet/>
      <dgm:spPr/>
      <dgm:t>
        <a:bodyPr/>
        <a:lstStyle/>
        <a:p>
          <a:endParaRPr lang="fr-BE"/>
        </a:p>
      </dgm:t>
    </dgm:pt>
    <dgm:pt modelId="{2B8F2C45-CA8A-45B3-8EBB-075D4EC1F6AF}" type="sibTrans" cxnId="{55D17F73-B3D5-4265-B40D-104978474658}">
      <dgm:prSet/>
      <dgm:spPr/>
      <dgm:t>
        <a:bodyPr/>
        <a:lstStyle/>
        <a:p>
          <a:endParaRPr lang="fr-BE"/>
        </a:p>
      </dgm:t>
    </dgm:pt>
    <dgm:pt modelId="{8257EB4F-432C-4E33-B6AE-3539BCD1A70B}" type="pres">
      <dgm:prSet presAssocID="{C133CD80-FBF4-4982-86C6-CC387DBAF738}" presName="Name0" presStyleCnt="0">
        <dgm:presLayoutVars>
          <dgm:dir/>
          <dgm:animLvl val="lvl"/>
          <dgm:resizeHandles val="exact"/>
        </dgm:presLayoutVars>
      </dgm:prSet>
      <dgm:spPr/>
    </dgm:pt>
    <dgm:pt modelId="{AD680FF4-DCF3-49EE-A3C7-F06E8ADBA680}" type="pres">
      <dgm:prSet presAssocID="{E589BA6C-1F93-4705-8A25-6E8141C31949}" presName="parTxOnly" presStyleLbl="node1" presStyleIdx="0" presStyleCnt="4">
        <dgm:presLayoutVars>
          <dgm:chMax val="0"/>
          <dgm:chPref val="0"/>
          <dgm:bulletEnabled val="1"/>
        </dgm:presLayoutVars>
      </dgm:prSet>
      <dgm:spPr/>
    </dgm:pt>
    <dgm:pt modelId="{E7340AB8-E8B4-4D48-B37C-566DEF4739CC}" type="pres">
      <dgm:prSet presAssocID="{632EBD0E-4D73-4E03-92AF-E8B845041658}" presName="parTxOnlySpace" presStyleCnt="0"/>
      <dgm:spPr/>
    </dgm:pt>
    <dgm:pt modelId="{BC63DC51-4CAD-47BC-849B-16D3C890CAAA}" type="pres">
      <dgm:prSet presAssocID="{6AF8818C-0E95-4E3B-BF1E-6E8921B84723}" presName="parTxOnly" presStyleLbl="node1" presStyleIdx="1" presStyleCnt="4">
        <dgm:presLayoutVars>
          <dgm:chMax val="0"/>
          <dgm:chPref val="0"/>
          <dgm:bulletEnabled val="1"/>
        </dgm:presLayoutVars>
      </dgm:prSet>
      <dgm:spPr/>
    </dgm:pt>
    <dgm:pt modelId="{47457E56-4A86-4AFF-8951-03B106A560C0}" type="pres">
      <dgm:prSet presAssocID="{1A2EA47B-3385-4A82-ACD1-98430346692F}" presName="parTxOnlySpace" presStyleCnt="0"/>
      <dgm:spPr/>
    </dgm:pt>
    <dgm:pt modelId="{180085AF-E8BF-489D-A95D-C6E0F814E15B}" type="pres">
      <dgm:prSet presAssocID="{BEF1643A-2301-4C40-8EB5-2FAF788DCA92}" presName="parTxOnly" presStyleLbl="node1" presStyleIdx="2" presStyleCnt="4">
        <dgm:presLayoutVars>
          <dgm:chMax val="0"/>
          <dgm:chPref val="0"/>
          <dgm:bulletEnabled val="1"/>
        </dgm:presLayoutVars>
      </dgm:prSet>
      <dgm:spPr/>
    </dgm:pt>
    <dgm:pt modelId="{3B032848-8B2E-4288-976D-A3A68CA1DACD}" type="pres">
      <dgm:prSet presAssocID="{2B8F2C45-CA8A-45B3-8EBB-075D4EC1F6AF}" presName="parTxOnlySpace" presStyleCnt="0"/>
      <dgm:spPr/>
    </dgm:pt>
    <dgm:pt modelId="{2B961F5A-25FA-476E-B015-C4357B4BF68F}" type="pres">
      <dgm:prSet presAssocID="{AEE970EA-B073-4AD4-99FA-7720611C9F30}" presName="parTxOnly" presStyleLbl="node1" presStyleIdx="3" presStyleCnt="4">
        <dgm:presLayoutVars>
          <dgm:chMax val="0"/>
          <dgm:chPref val="0"/>
          <dgm:bulletEnabled val="1"/>
        </dgm:presLayoutVars>
      </dgm:prSet>
      <dgm:spPr/>
    </dgm:pt>
  </dgm:ptLst>
  <dgm:cxnLst>
    <dgm:cxn modelId="{2FE6BF20-06CD-4C4A-AA39-1099CE3E5A92}" type="presOf" srcId="{BEF1643A-2301-4C40-8EB5-2FAF788DCA92}" destId="{180085AF-E8BF-489D-A95D-C6E0F814E15B}" srcOrd="0" destOrd="0" presId="urn:microsoft.com/office/officeart/2005/8/layout/chevron1"/>
    <dgm:cxn modelId="{176AA232-7073-4260-AB16-73F197A5D5D8}" srcId="{C133CD80-FBF4-4982-86C6-CC387DBAF738}" destId="{AEE970EA-B073-4AD4-99FA-7720611C9F30}" srcOrd="3" destOrd="0" parTransId="{2D4699C3-2189-4927-AFE1-DEB642455D39}" sibTransId="{D16350B1-2CA6-49E0-B315-86DAD861DDD6}"/>
    <dgm:cxn modelId="{4C1DDA36-A72C-4848-8E2E-205168DC7986}" type="presOf" srcId="{6AF8818C-0E95-4E3B-BF1E-6E8921B84723}" destId="{BC63DC51-4CAD-47BC-849B-16D3C890CAAA}" srcOrd="0" destOrd="0" presId="urn:microsoft.com/office/officeart/2005/8/layout/chevron1"/>
    <dgm:cxn modelId="{B8D9D440-0378-4405-A822-2B158EB68B0E}" type="presOf" srcId="{E589BA6C-1F93-4705-8A25-6E8141C31949}" destId="{AD680FF4-DCF3-49EE-A3C7-F06E8ADBA680}" srcOrd="0" destOrd="0" presId="urn:microsoft.com/office/officeart/2005/8/layout/chevron1"/>
    <dgm:cxn modelId="{46278964-55FC-4BDF-8905-2D3CB458E497}" type="presOf" srcId="{C133CD80-FBF4-4982-86C6-CC387DBAF738}" destId="{8257EB4F-432C-4E33-B6AE-3539BCD1A70B}" srcOrd="0" destOrd="0" presId="urn:microsoft.com/office/officeart/2005/8/layout/chevron1"/>
    <dgm:cxn modelId="{83B2E46A-94CC-4366-8E79-5D38AA8ACF85}" srcId="{C133CD80-FBF4-4982-86C6-CC387DBAF738}" destId="{6AF8818C-0E95-4E3B-BF1E-6E8921B84723}" srcOrd="1" destOrd="0" parTransId="{44CD0CB5-0538-4FBE-B756-2B035E8F82F1}" sibTransId="{1A2EA47B-3385-4A82-ACD1-98430346692F}"/>
    <dgm:cxn modelId="{55D17F73-B3D5-4265-B40D-104978474658}" srcId="{C133CD80-FBF4-4982-86C6-CC387DBAF738}" destId="{BEF1643A-2301-4C40-8EB5-2FAF788DCA92}" srcOrd="2" destOrd="0" parTransId="{FC26926A-C1CB-42A5-AE32-1D1DF0BD1C14}" sibTransId="{2B8F2C45-CA8A-45B3-8EBB-075D4EC1F6AF}"/>
    <dgm:cxn modelId="{8AF2C17A-3772-4D8D-9C12-19B5372A3D39}" srcId="{C133CD80-FBF4-4982-86C6-CC387DBAF738}" destId="{E589BA6C-1F93-4705-8A25-6E8141C31949}" srcOrd="0" destOrd="0" parTransId="{DE9C58AC-C8CD-4C0C-875A-6837237FA8FD}" sibTransId="{632EBD0E-4D73-4E03-92AF-E8B845041658}"/>
    <dgm:cxn modelId="{7E4D6CB6-70B7-46FB-84AA-7411E8B81F58}" type="presOf" srcId="{AEE970EA-B073-4AD4-99FA-7720611C9F30}" destId="{2B961F5A-25FA-476E-B015-C4357B4BF68F}" srcOrd="0" destOrd="0" presId="urn:microsoft.com/office/officeart/2005/8/layout/chevron1"/>
    <dgm:cxn modelId="{74A9AD20-A50D-4134-BEDB-E27694BD3674}" type="presParOf" srcId="{8257EB4F-432C-4E33-B6AE-3539BCD1A70B}" destId="{AD680FF4-DCF3-49EE-A3C7-F06E8ADBA680}" srcOrd="0" destOrd="0" presId="urn:microsoft.com/office/officeart/2005/8/layout/chevron1"/>
    <dgm:cxn modelId="{3AF589F7-B235-40C6-85DE-BAC5D3531909}" type="presParOf" srcId="{8257EB4F-432C-4E33-B6AE-3539BCD1A70B}" destId="{E7340AB8-E8B4-4D48-B37C-566DEF4739CC}" srcOrd="1" destOrd="0" presId="urn:microsoft.com/office/officeart/2005/8/layout/chevron1"/>
    <dgm:cxn modelId="{20B9C3BF-04C5-43AF-B3BF-2EA66F63CC10}" type="presParOf" srcId="{8257EB4F-432C-4E33-B6AE-3539BCD1A70B}" destId="{BC63DC51-4CAD-47BC-849B-16D3C890CAAA}" srcOrd="2" destOrd="0" presId="urn:microsoft.com/office/officeart/2005/8/layout/chevron1"/>
    <dgm:cxn modelId="{1E079AC3-AF0E-4230-BA1D-792ADB0114D3}" type="presParOf" srcId="{8257EB4F-432C-4E33-B6AE-3539BCD1A70B}" destId="{47457E56-4A86-4AFF-8951-03B106A560C0}" srcOrd="3" destOrd="0" presId="urn:microsoft.com/office/officeart/2005/8/layout/chevron1"/>
    <dgm:cxn modelId="{51047621-A764-4D13-938C-9FBE125AB552}" type="presParOf" srcId="{8257EB4F-432C-4E33-B6AE-3539BCD1A70B}" destId="{180085AF-E8BF-489D-A95D-C6E0F814E15B}" srcOrd="4" destOrd="0" presId="urn:microsoft.com/office/officeart/2005/8/layout/chevron1"/>
    <dgm:cxn modelId="{E1BF6BC0-15B1-42C4-A94C-A5FE58C8A30E}" type="presParOf" srcId="{8257EB4F-432C-4E33-B6AE-3539BCD1A70B}" destId="{3B032848-8B2E-4288-976D-A3A68CA1DACD}" srcOrd="5" destOrd="0" presId="urn:microsoft.com/office/officeart/2005/8/layout/chevron1"/>
    <dgm:cxn modelId="{2BD5DC32-CDE1-4744-B119-DED03A4C7AB3}" type="presParOf" srcId="{8257EB4F-432C-4E33-B6AE-3539BCD1A70B}" destId="{2B961F5A-25FA-476E-B015-C4357B4BF68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80FF4-DCF3-49EE-A3C7-F06E8ADBA680}">
      <dsp:nvSpPr>
        <dsp:cNvPr id="0" name=""/>
        <dsp:cNvSpPr/>
      </dsp:nvSpPr>
      <dsp:spPr>
        <a:xfrm>
          <a:off x="5295" y="1059397"/>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Déclaration légalisée du parent auprès de la commune </a:t>
          </a:r>
          <a:endParaRPr lang="fr-BE" sz="1400" kern="1200" dirty="0"/>
        </a:p>
      </dsp:txBody>
      <dsp:txXfrm>
        <a:off x="621753" y="1059397"/>
        <a:ext cx="1849374" cy="1232915"/>
      </dsp:txXfrm>
    </dsp:sp>
    <dsp:sp modelId="{BC63DC51-4CAD-47BC-849B-16D3C890CAAA}">
      <dsp:nvSpPr>
        <dsp:cNvPr id="0" name=""/>
        <dsp:cNvSpPr/>
      </dsp:nvSpPr>
      <dsp:spPr>
        <a:xfrm>
          <a:off x="2779355" y="1059397"/>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BE" sz="1400" kern="1200" dirty="0"/>
            <a:t>Enregistrement dans Passban </a:t>
          </a:r>
        </a:p>
      </dsp:txBody>
      <dsp:txXfrm>
        <a:off x="3395813" y="1059397"/>
        <a:ext cx="1849374" cy="1232915"/>
      </dsp:txXfrm>
    </dsp:sp>
    <dsp:sp modelId="{180085AF-E8BF-489D-A95D-C6E0F814E15B}">
      <dsp:nvSpPr>
        <dsp:cNvPr id="0" name=""/>
        <dsp:cNvSpPr/>
      </dsp:nvSpPr>
      <dsp:spPr>
        <a:xfrm>
          <a:off x="5553415" y="1059397"/>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Demande de passeport au nom du mineur automatiquement bloquée par </a:t>
          </a:r>
          <a:r>
            <a:rPr lang="fr-FR" sz="1400" kern="1200" dirty="0" err="1"/>
            <a:t>Passban</a:t>
          </a:r>
          <a:r>
            <a:rPr lang="fr-FR" sz="1400" kern="1200" dirty="0"/>
            <a:t> </a:t>
          </a:r>
          <a:endParaRPr lang="fr-BE" sz="1400" kern="1200" dirty="0"/>
        </a:p>
      </dsp:txBody>
      <dsp:txXfrm>
        <a:off x="6169873" y="1059397"/>
        <a:ext cx="1849374" cy="1232915"/>
      </dsp:txXfrm>
    </dsp:sp>
    <dsp:sp modelId="{2B961F5A-25FA-476E-B015-C4357B4BF68F}">
      <dsp:nvSpPr>
        <dsp:cNvPr id="0" name=""/>
        <dsp:cNvSpPr/>
      </dsp:nvSpPr>
      <dsp:spPr>
        <a:xfrm>
          <a:off x="8327475" y="1059397"/>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Accord écrit des deux parents (sinon : tribunal de la famille)</a:t>
          </a:r>
          <a:endParaRPr lang="fr-BE" sz="1400" kern="1200" dirty="0"/>
        </a:p>
      </dsp:txBody>
      <dsp:txXfrm>
        <a:off x="8943933" y="1059397"/>
        <a:ext cx="1849374" cy="1232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80FF4-DCF3-49EE-A3C7-F06E8ADBA680}">
      <dsp:nvSpPr>
        <dsp:cNvPr id="0" name=""/>
        <dsp:cNvSpPr/>
      </dsp:nvSpPr>
      <dsp:spPr>
        <a:xfrm>
          <a:off x="5295" y="341124"/>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BE" sz="1900" kern="1200" dirty="0"/>
            <a:t>ACF</a:t>
          </a:r>
        </a:p>
      </dsp:txBody>
      <dsp:txXfrm>
        <a:off x="621753" y="341124"/>
        <a:ext cx="1849374" cy="1232915"/>
      </dsp:txXfrm>
    </dsp:sp>
    <dsp:sp modelId="{BC63DC51-4CAD-47BC-849B-16D3C890CAAA}">
      <dsp:nvSpPr>
        <dsp:cNvPr id="0" name=""/>
        <dsp:cNvSpPr/>
      </dsp:nvSpPr>
      <dsp:spPr>
        <a:xfrm>
          <a:off x="2779355" y="341124"/>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BE" sz="1900" kern="1200" dirty="0"/>
            <a:t>Commune</a:t>
          </a:r>
          <a:r>
            <a:rPr lang="fr-BE" sz="1900" kern="1200" baseline="0" dirty="0"/>
            <a:t> belge compétente</a:t>
          </a:r>
          <a:endParaRPr lang="fr-BE" sz="1900" kern="1200" dirty="0"/>
        </a:p>
      </dsp:txBody>
      <dsp:txXfrm>
        <a:off x="3395813" y="341124"/>
        <a:ext cx="1849374" cy="1232915"/>
      </dsp:txXfrm>
    </dsp:sp>
    <dsp:sp modelId="{180085AF-E8BF-489D-A95D-C6E0F814E15B}">
      <dsp:nvSpPr>
        <dsp:cNvPr id="0" name=""/>
        <dsp:cNvSpPr/>
      </dsp:nvSpPr>
      <dsp:spPr>
        <a:xfrm>
          <a:off x="5553415" y="341124"/>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BE" sz="1900" kern="1200" dirty="0"/>
            <a:t>Actes</a:t>
          </a:r>
          <a:r>
            <a:rPr lang="fr-BE" sz="1900" kern="1200" baseline="0" dirty="0"/>
            <a:t> d’adoption dans la BAEC</a:t>
          </a:r>
          <a:endParaRPr lang="fr-BE" sz="1900" kern="1200" dirty="0"/>
        </a:p>
      </dsp:txBody>
      <dsp:txXfrm>
        <a:off x="6169873" y="341124"/>
        <a:ext cx="1849374" cy="1232915"/>
      </dsp:txXfrm>
    </dsp:sp>
    <dsp:sp modelId="{2B961F5A-25FA-476E-B015-C4357B4BF68F}">
      <dsp:nvSpPr>
        <dsp:cNvPr id="0" name=""/>
        <dsp:cNvSpPr/>
      </dsp:nvSpPr>
      <dsp:spPr>
        <a:xfrm>
          <a:off x="8327475" y="341124"/>
          <a:ext cx="3082289" cy="12329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fr-BE" sz="1900" kern="1200" dirty="0"/>
            <a:t>Nom de l’enfant adopté + date de prise d’effet</a:t>
          </a:r>
        </a:p>
      </dsp:txBody>
      <dsp:txXfrm>
        <a:off x="8943933" y="341124"/>
        <a:ext cx="1849374" cy="12329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515815C-DD86-43FB-B5AD-79834EA3BE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Tijdelijke aanduiding voor datum 2">
            <a:extLst>
              <a:ext uri="{FF2B5EF4-FFF2-40B4-BE49-F238E27FC236}">
                <a16:creationId xmlns:a16="http://schemas.microsoft.com/office/drawing/2014/main" id="{EC0BB5A7-67B9-4034-9AE8-73BAE17EA7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8EFEAD-1B52-4CC4-A583-F82181D6EEE9}" type="datetimeFigureOut">
              <a:rPr lang="en-BE" smtClean="0"/>
              <a:t>03/21/2026</a:t>
            </a:fld>
            <a:endParaRPr lang="en-BE"/>
          </a:p>
        </p:txBody>
      </p:sp>
      <p:sp>
        <p:nvSpPr>
          <p:cNvPr id="4" name="Tijdelijke aanduiding voor voettekst 3">
            <a:extLst>
              <a:ext uri="{FF2B5EF4-FFF2-40B4-BE49-F238E27FC236}">
                <a16:creationId xmlns:a16="http://schemas.microsoft.com/office/drawing/2014/main" id="{50BB0AB9-A4E1-4514-8E96-EB04990047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Tijdelijke aanduiding voor dianummer 4">
            <a:extLst>
              <a:ext uri="{FF2B5EF4-FFF2-40B4-BE49-F238E27FC236}">
                <a16:creationId xmlns:a16="http://schemas.microsoft.com/office/drawing/2014/main" id="{C7C21929-CE70-41B7-89C7-A9444ACDB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D28E1-6F2B-4D2A-AF4B-C7FED5201E25}" type="slidenum">
              <a:rPr lang="en-BE" smtClean="0"/>
              <a:t>‹N°›</a:t>
            </a:fld>
            <a:endParaRPr lang="en-BE"/>
          </a:p>
        </p:txBody>
      </p:sp>
    </p:spTree>
    <p:extLst>
      <p:ext uri="{BB962C8B-B14F-4D97-AF65-F5344CB8AC3E}">
        <p14:creationId xmlns:p14="http://schemas.microsoft.com/office/powerpoint/2010/main" val="3766160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A2353-E8C0-4C93-9E0E-5946314C3972}" type="datetimeFigureOut">
              <a:rPr lang="en-BE" smtClean="0"/>
              <a:t>03/21/2026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3B87D-2DFF-45C6-AFA1-114DC08F3E03}" type="slidenum">
              <a:rPr lang="en-BE" smtClean="0"/>
              <a:t>‹N°›</a:t>
            </a:fld>
            <a:endParaRPr lang="en-BE"/>
          </a:p>
        </p:txBody>
      </p:sp>
    </p:spTree>
    <p:extLst>
      <p:ext uri="{BB962C8B-B14F-4D97-AF65-F5344CB8AC3E}">
        <p14:creationId xmlns:p14="http://schemas.microsoft.com/office/powerpoint/2010/main" val="139588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C03B87D-2DFF-45C6-AFA1-114DC08F3E03}" type="slidenum">
              <a:rPr lang="en-BE" smtClean="0"/>
              <a:t>1</a:t>
            </a:fld>
            <a:endParaRPr lang="en-BE"/>
          </a:p>
        </p:txBody>
      </p:sp>
    </p:spTree>
    <p:extLst>
      <p:ext uri="{BB962C8B-B14F-4D97-AF65-F5344CB8AC3E}">
        <p14:creationId xmlns:p14="http://schemas.microsoft.com/office/powerpoint/2010/main" val="374125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C03B87D-2DFF-45C6-AFA1-114DC08F3E03}" type="slidenum">
              <a:rPr lang="en-BE" smtClean="0"/>
              <a:t>2</a:t>
            </a:fld>
            <a:endParaRPr lang="en-BE"/>
          </a:p>
        </p:txBody>
      </p:sp>
    </p:spTree>
    <p:extLst>
      <p:ext uri="{BB962C8B-B14F-4D97-AF65-F5344CB8AC3E}">
        <p14:creationId xmlns:p14="http://schemas.microsoft.com/office/powerpoint/2010/main" val="100708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Test </a:t>
            </a:r>
            <a:r>
              <a:rPr lang="fr-BE" dirty="0" err="1"/>
              <a:t>test</a:t>
            </a:r>
            <a:endParaRPr lang="en-BE" dirty="0"/>
          </a:p>
        </p:txBody>
      </p:sp>
      <p:sp>
        <p:nvSpPr>
          <p:cNvPr id="4" name="Espace réservé du numéro de diapositive 3"/>
          <p:cNvSpPr>
            <a:spLocks noGrp="1"/>
          </p:cNvSpPr>
          <p:nvPr>
            <p:ph type="sldNum" sz="quarter" idx="5"/>
          </p:nvPr>
        </p:nvSpPr>
        <p:spPr/>
        <p:txBody>
          <a:bodyPr/>
          <a:lstStyle/>
          <a:p>
            <a:fld id="{BC03B87D-2DFF-45C6-AFA1-114DC08F3E03}" type="slidenum">
              <a:rPr lang="en-BE" smtClean="0"/>
              <a:t>3</a:t>
            </a:fld>
            <a:endParaRPr lang="en-BE"/>
          </a:p>
        </p:txBody>
      </p:sp>
    </p:spTree>
    <p:extLst>
      <p:ext uri="{BB962C8B-B14F-4D97-AF65-F5344CB8AC3E}">
        <p14:creationId xmlns:p14="http://schemas.microsoft.com/office/powerpoint/2010/main" val="336588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C03B87D-2DFF-45C6-AFA1-114DC08F3E03}" type="slidenum">
              <a:rPr lang="en-BE" smtClean="0"/>
              <a:t>6</a:t>
            </a:fld>
            <a:endParaRPr lang="en-BE"/>
          </a:p>
        </p:txBody>
      </p:sp>
    </p:spTree>
    <p:extLst>
      <p:ext uri="{BB962C8B-B14F-4D97-AF65-F5344CB8AC3E}">
        <p14:creationId xmlns:p14="http://schemas.microsoft.com/office/powerpoint/2010/main" val="357001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C03B87D-2DFF-45C6-AFA1-114DC08F3E03}" type="slidenum">
              <a:rPr lang="en-BE" smtClean="0"/>
              <a:t>7</a:t>
            </a:fld>
            <a:endParaRPr lang="en-BE"/>
          </a:p>
        </p:txBody>
      </p:sp>
    </p:spTree>
    <p:extLst>
      <p:ext uri="{BB962C8B-B14F-4D97-AF65-F5344CB8AC3E}">
        <p14:creationId xmlns:p14="http://schemas.microsoft.com/office/powerpoint/2010/main" val="202518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C03B87D-2DFF-45C6-AFA1-114DC08F3E03}" type="slidenum">
              <a:rPr lang="en-BE" smtClean="0"/>
              <a:t>14</a:t>
            </a:fld>
            <a:endParaRPr lang="en-BE"/>
          </a:p>
        </p:txBody>
      </p:sp>
    </p:spTree>
    <p:extLst>
      <p:ext uri="{BB962C8B-B14F-4D97-AF65-F5344CB8AC3E}">
        <p14:creationId xmlns:p14="http://schemas.microsoft.com/office/powerpoint/2010/main" val="371438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8D648-822F-E32E-BCD2-C69748C45B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346B36-1002-1D4F-9867-63594BA203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3A70BA-1D9A-925C-C867-C5496EA8EC05}"/>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0F8D9BA3-7EDF-E8C4-CD71-3A06F8B6A73F}"/>
              </a:ext>
            </a:extLst>
          </p:cNvPr>
          <p:cNvSpPr>
            <a:spLocks noGrp="1"/>
          </p:cNvSpPr>
          <p:nvPr>
            <p:ph type="sldNum" sz="quarter" idx="5"/>
          </p:nvPr>
        </p:nvSpPr>
        <p:spPr/>
        <p:txBody>
          <a:bodyPr/>
          <a:lstStyle/>
          <a:p>
            <a:fld id="{BC03B87D-2DFF-45C6-AFA1-114DC08F3E03}" type="slidenum">
              <a:rPr lang="en-BE" smtClean="0"/>
              <a:t>17</a:t>
            </a:fld>
            <a:endParaRPr lang="en-BE"/>
          </a:p>
        </p:txBody>
      </p:sp>
    </p:spTree>
    <p:extLst>
      <p:ext uri="{BB962C8B-B14F-4D97-AF65-F5344CB8AC3E}">
        <p14:creationId xmlns:p14="http://schemas.microsoft.com/office/powerpoint/2010/main" val="699149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4.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8060C-657A-41BA-837D-B2AED4A811B8}"/>
              </a:ext>
            </a:extLst>
          </p:cNvPr>
          <p:cNvSpPr>
            <a:spLocks noGrp="1"/>
          </p:cNvSpPr>
          <p:nvPr>
            <p:ph type="ctrTitle"/>
          </p:nvPr>
        </p:nvSpPr>
        <p:spPr>
          <a:xfrm>
            <a:off x="838200" y="3829164"/>
            <a:ext cx="10569606" cy="701731"/>
          </a:xfrm>
        </p:spPr>
        <p:txBody>
          <a:bodyPr wrap="square" anchor="b">
            <a:spAutoFit/>
          </a:bodyPr>
          <a:lstStyle>
            <a:lvl1pPr algn="ctr">
              <a:defRPr sz="4400" b="1">
                <a:solidFill>
                  <a:schemeClr val="tx2"/>
                </a:solidFill>
              </a:defRPr>
            </a:lvl1pPr>
          </a:lstStyle>
          <a:p>
            <a:r>
              <a:rPr lang="en-US"/>
              <a:t>Click to edit Master title style</a:t>
            </a:r>
            <a:endParaRPr lang="en-BE" dirty="0"/>
          </a:p>
        </p:txBody>
      </p:sp>
      <p:sp>
        <p:nvSpPr>
          <p:cNvPr id="3" name="Ondertitel 2">
            <a:extLst>
              <a:ext uri="{FF2B5EF4-FFF2-40B4-BE49-F238E27FC236}">
                <a16:creationId xmlns:a16="http://schemas.microsoft.com/office/drawing/2014/main" id="{4255F7B5-8063-4522-9AFE-8B7A4297A24F}"/>
              </a:ext>
            </a:extLst>
          </p:cNvPr>
          <p:cNvSpPr>
            <a:spLocks noGrp="1"/>
          </p:cNvSpPr>
          <p:nvPr>
            <p:ph type="subTitle" idx="1"/>
          </p:nvPr>
        </p:nvSpPr>
        <p:spPr>
          <a:xfrm>
            <a:off x="838200" y="4622970"/>
            <a:ext cx="10569606" cy="480131"/>
          </a:xfrm>
        </p:spPr>
        <p:txBody>
          <a:bodyPr wrap="square">
            <a:sp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dirty="0"/>
          </a:p>
        </p:txBody>
      </p:sp>
      <p:pic>
        <p:nvPicPr>
          <p:cNvPr id="14" name="Afbeelding 13" descr="Afbeelding met tekst&#10;&#10;Automatisch gegenereerde beschrijving">
            <a:extLst>
              <a:ext uri="{FF2B5EF4-FFF2-40B4-BE49-F238E27FC236}">
                <a16:creationId xmlns:a16="http://schemas.microsoft.com/office/drawing/2014/main" id="{35399ADD-7001-4D20-87DC-5A1FBA0D94C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49809" y="1248235"/>
            <a:ext cx="1692381" cy="1836000"/>
          </a:xfrm>
          <a:prstGeom prst="rect">
            <a:avLst/>
          </a:prstGeom>
        </p:spPr>
      </p:pic>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1937137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Rechts">
    <p:spTree>
      <p:nvGrpSpPr>
        <p:cNvPr id="1" name=""/>
        <p:cNvGrpSpPr/>
        <p:nvPr/>
      </p:nvGrpSpPr>
      <p:grpSpPr>
        <a:xfrm>
          <a:off x="0" y="0"/>
          <a:ext cx="0" cy="0"/>
          <a:chOff x="0" y="0"/>
          <a:chExt cx="0" cy="0"/>
        </a:xfrm>
      </p:grpSpPr>
      <p:pic>
        <p:nvPicPr>
          <p:cNvPr id="6" name="Afbeelding 5" descr="Afbeelding met zadel, outdoor-object&#10;&#10;Automatisch gegenereerde beschrijving">
            <a:extLst>
              <a:ext uri="{FF2B5EF4-FFF2-40B4-BE49-F238E27FC236}">
                <a16:creationId xmlns:a16="http://schemas.microsoft.com/office/drawing/2014/main" id="{D697D20E-C68B-4169-A031-D02CF4312D3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7" name="Tijdelijke aanduiding voor afbeelding 6">
            <a:extLst>
              <a:ext uri="{FF2B5EF4-FFF2-40B4-BE49-F238E27FC236}">
                <a16:creationId xmlns:a16="http://schemas.microsoft.com/office/drawing/2014/main" id="{4E922660-4BD6-4F2E-92FA-2A7CF9EF739C}"/>
              </a:ext>
            </a:extLst>
          </p:cNvPr>
          <p:cNvSpPr>
            <a:spLocks noGrp="1"/>
          </p:cNvSpPr>
          <p:nvPr>
            <p:ph type="pic" sz="quarter" idx="10"/>
          </p:nvPr>
        </p:nvSpPr>
        <p:spPr>
          <a:xfrm>
            <a:off x="6172200" y="0"/>
            <a:ext cx="6019800" cy="6857999"/>
          </a:xfrm>
        </p:spPr>
        <p:txBody>
          <a:bodyPr/>
          <a:lstStyle/>
          <a:p>
            <a:r>
              <a:rPr lang="en-US"/>
              <a:t>Click icon to add picture</a:t>
            </a:r>
            <a:endParaRPr lang="en-BE"/>
          </a:p>
        </p:txBody>
      </p:sp>
      <p:sp>
        <p:nvSpPr>
          <p:cNvPr id="2" name="Titel 1">
            <a:extLst>
              <a:ext uri="{FF2B5EF4-FFF2-40B4-BE49-F238E27FC236}">
                <a16:creationId xmlns:a16="http://schemas.microsoft.com/office/drawing/2014/main" id="{065439A3-5DF6-4AF3-9170-47CB296935C5}"/>
              </a:ext>
            </a:extLst>
          </p:cNvPr>
          <p:cNvSpPr>
            <a:spLocks noGrp="1"/>
          </p:cNvSpPr>
          <p:nvPr>
            <p:ph type="title"/>
          </p:nvPr>
        </p:nvSpPr>
        <p:spPr>
          <a:xfrm>
            <a:off x="838200" y="365125"/>
            <a:ext cx="5181600" cy="1325563"/>
          </a:xfrm>
        </p:spPr>
        <p:txBody>
          <a:bodyPr>
            <a:normAutofit/>
          </a:bodyPr>
          <a:lstStyle>
            <a:lvl1pPr>
              <a:defRPr sz="4000" b="1"/>
            </a:lvl1pPr>
          </a:lstStyle>
          <a:p>
            <a:r>
              <a:rPr lang="en-US"/>
              <a:t>Click to edit Master title style</a:t>
            </a:r>
            <a:endParaRPr lang="en-BE" dirty="0"/>
          </a:p>
        </p:txBody>
      </p:sp>
      <p:sp>
        <p:nvSpPr>
          <p:cNvPr id="3" name="Tijdelijke aanduiding voor inhoud 2">
            <a:extLst>
              <a:ext uri="{FF2B5EF4-FFF2-40B4-BE49-F238E27FC236}">
                <a16:creationId xmlns:a16="http://schemas.microsoft.com/office/drawing/2014/main" id="{FAF4B464-1470-4B09-BAA8-30AA658E4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pic>
        <p:nvPicPr>
          <p:cNvPr id="10" name="Afbeelding 9">
            <a:extLst>
              <a:ext uri="{FF2B5EF4-FFF2-40B4-BE49-F238E27FC236}">
                <a16:creationId xmlns:a16="http://schemas.microsoft.com/office/drawing/2014/main" id="{6F361B7B-FE4E-4246-B8CF-08FF87FAE6E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C84FB6FD-E0C6-4EB8-B312-BF4B12336A5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24509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3DB95-FE69-4246-8938-F6F42038A420}"/>
              </a:ext>
            </a:extLst>
          </p:cNvPr>
          <p:cNvSpPr>
            <a:spLocks noGrp="1"/>
          </p:cNvSpPr>
          <p:nvPr>
            <p:ph type="title"/>
          </p:nvPr>
        </p:nvSpPr>
        <p:spPr>
          <a:xfrm>
            <a:off x="839788" y="365125"/>
            <a:ext cx="10515600" cy="1325563"/>
          </a:xfrm>
        </p:spPr>
        <p:txBody>
          <a:bodyPr>
            <a:normAutofit/>
          </a:bodyPr>
          <a:lstStyle>
            <a:lvl1pPr>
              <a:defRPr sz="4000" b="1"/>
            </a:lvl1pPr>
          </a:lstStyle>
          <a:p>
            <a:r>
              <a:rPr lang="en-US"/>
              <a:t>Click to edit Master title style</a:t>
            </a:r>
            <a:endParaRPr lang="en-BE" dirty="0"/>
          </a:p>
        </p:txBody>
      </p:sp>
      <p:sp>
        <p:nvSpPr>
          <p:cNvPr id="3" name="Tijdelijke aanduiding voor tekst 2">
            <a:extLst>
              <a:ext uri="{FF2B5EF4-FFF2-40B4-BE49-F238E27FC236}">
                <a16:creationId xmlns:a16="http://schemas.microsoft.com/office/drawing/2014/main" id="{33CE9F4A-6AF2-4010-93DC-495F7CEA5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a:extLst>
              <a:ext uri="{FF2B5EF4-FFF2-40B4-BE49-F238E27FC236}">
                <a16:creationId xmlns:a16="http://schemas.microsoft.com/office/drawing/2014/main" id="{81FDF46A-12B8-4B57-923F-BBD5796F6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ijdelijke aanduiding voor tekst 4">
            <a:extLst>
              <a:ext uri="{FF2B5EF4-FFF2-40B4-BE49-F238E27FC236}">
                <a16:creationId xmlns:a16="http://schemas.microsoft.com/office/drawing/2014/main" id="{18E70530-5EF1-4B0A-B0DE-3EACCA4FF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a:extLst>
              <a:ext uri="{FF2B5EF4-FFF2-40B4-BE49-F238E27FC236}">
                <a16:creationId xmlns:a16="http://schemas.microsoft.com/office/drawing/2014/main" id="{95528B2D-74F5-4E78-9CB3-35E092980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pic>
        <p:nvPicPr>
          <p:cNvPr id="10" name="Afbeelding 9">
            <a:extLst>
              <a:ext uri="{FF2B5EF4-FFF2-40B4-BE49-F238E27FC236}">
                <a16:creationId xmlns:a16="http://schemas.microsoft.com/office/drawing/2014/main" id="{6EEF3B91-CEDF-4D69-8676-6273DB8FE2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A233A3F6-A91A-4447-9B41-E8E9E2BD542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37972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4" name="Afbeelding 3" descr="Afbeelding met zadel, outdoor-object&#10;&#10;Automatisch gegenereerde beschrijving">
            <a:extLst>
              <a:ext uri="{FF2B5EF4-FFF2-40B4-BE49-F238E27FC236}">
                <a16:creationId xmlns:a16="http://schemas.microsoft.com/office/drawing/2014/main" id="{0A9FC63A-0782-42C2-BCFC-DB74A4F9ADD5}"/>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353321" y="2526029"/>
            <a:ext cx="12768143" cy="4450595"/>
          </a:xfrm>
          <a:prstGeom prst="rect">
            <a:avLst/>
          </a:prstGeom>
        </p:spPr>
      </p:pic>
      <p:sp>
        <p:nvSpPr>
          <p:cNvPr id="2" name="Titel 1">
            <a:extLst>
              <a:ext uri="{FF2B5EF4-FFF2-40B4-BE49-F238E27FC236}">
                <a16:creationId xmlns:a16="http://schemas.microsoft.com/office/drawing/2014/main" id="{1F38D330-AB95-4759-B1DC-A9C9B5914F96}"/>
              </a:ext>
            </a:extLst>
          </p:cNvPr>
          <p:cNvSpPr>
            <a:spLocks noGrp="1"/>
          </p:cNvSpPr>
          <p:nvPr>
            <p:ph type="title"/>
          </p:nvPr>
        </p:nvSpPr>
        <p:spPr/>
        <p:txBody>
          <a:bodyPr>
            <a:normAutofit/>
          </a:bodyPr>
          <a:lstStyle>
            <a:lvl1pPr>
              <a:defRPr sz="4000" b="1"/>
            </a:lvl1pPr>
          </a:lstStyle>
          <a:p>
            <a:r>
              <a:rPr lang="en-US"/>
              <a:t>Click to edit Master title style</a:t>
            </a:r>
            <a:endParaRPr lang="en-BE" dirty="0"/>
          </a:p>
        </p:txBody>
      </p:sp>
      <p:pic>
        <p:nvPicPr>
          <p:cNvPr id="8" name="Afbeelding 7">
            <a:extLst>
              <a:ext uri="{FF2B5EF4-FFF2-40B4-BE49-F238E27FC236}">
                <a16:creationId xmlns:a16="http://schemas.microsoft.com/office/drawing/2014/main" id="{C3DD7ADB-551F-42C2-AC39-A2914E262E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02E4C016-907D-4BA5-A5E5-AB633AB12E8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115367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pic>
        <p:nvPicPr>
          <p:cNvPr id="7" name="Afbeelding 6" descr="Afbeelding met zadel, outdoor-object&#10;&#10;Automatisch gegenereerde beschrijving">
            <a:extLst>
              <a:ext uri="{FF2B5EF4-FFF2-40B4-BE49-F238E27FC236}">
                <a16:creationId xmlns:a16="http://schemas.microsoft.com/office/drawing/2014/main" id="{9BFBA7C5-9288-42A0-9E98-64D1DCB4FFB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pic>
        <p:nvPicPr>
          <p:cNvPr id="6" name="Afbeelding 5">
            <a:extLst>
              <a:ext uri="{FF2B5EF4-FFF2-40B4-BE49-F238E27FC236}">
                <a16:creationId xmlns:a16="http://schemas.microsoft.com/office/drawing/2014/main" id="{C5F60CF9-8F73-4FE9-A917-5CFB62B6B3E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1ECE85DB-6564-419A-8BA0-35E4EA1D27F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189068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6" name="Afbeelding 5" descr="Afbeelding met zadel, outdoor-object&#10;&#10;Automatisch gegenereerde beschrijving">
            <a:extLst>
              <a:ext uri="{FF2B5EF4-FFF2-40B4-BE49-F238E27FC236}">
                <a16:creationId xmlns:a16="http://schemas.microsoft.com/office/drawing/2014/main" id="{C975C929-2582-48FC-A92A-0BDFDE66C308}"/>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2" name="Titel 1">
            <a:extLst>
              <a:ext uri="{FF2B5EF4-FFF2-40B4-BE49-F238E27FC236}">
                <a16:creationId xmlns:a16="http://schemas.microsoft.com/office/drawing/2014/main" id="{7A52DC0E-E82C-4808-8FFE-7224FCC708DD}"/>
              </a:ext>
            </a:extLst>
          </p:cNvPr>
          <p:cNvSpPr>
            <a:spLocks noGrp="1"/>
          </p:cNvSpPr>
          <p:nvPr>
            <p:ph type="title"/>
          </p:nvPr>
        </p:nvSpPr>
        <p:spPr>
          <a:xfrm>
            <a:off x="839788" y="457200"/>
            <a:ext cx="3932237" cy="1600200"/>
          </a:xfrm>
        </p:spPr>
        <p:txBody>
          <a:bodyPr anchor="b">
            <a:normAutofit/>
          </a:bodyPr>
          <a:lstStyle>
            <a:lvl1pPr>
              <a:defRPr sz="2800" b="1"/>
            </a:lvl1pPr>
          </a:lstStyle>
          <a:p>
            <a:r>
              <a:rPr lang="en-US"/>
              <a:t>Click to edit Master title style</a:t>
            </a:r>
            <a:endParaRPr lang="en-BE" dirty="0"/>
          </a:p>
        </p:txBody>
      </p:sp>
      <p:sp>
        <p:nvSpPr>
          <p:cNvPr id="3" name="Tijdelijke aanduiding voor inhoud 2">
            <a:extLst>
              <a:ext uri="{FF2B5EF4-FFF2-40B4-BE49-F238E27FC236}">
                <a16:creationId xmlns:a16="http://schemas.microsoft.com/office/drawing/2014/main" id="{2E384800-ED9F-40F0-BC9C-200E8455F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ijdelijke aanduiding voor tekst 3">
            <a:extLst>
              <a:ext uri="{FF2B5EF4-FFF2-40B4-BE49-F238E27FC236}">
                <a16:creationId xmlns:a16="http://schemas.microsoft.com/office/drawing/2014/main" id="{90F691C2-07AA-4FF5-A1F9-F26A301D9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Afbeelding 9">
            <a:extLst>
              <a:ext uri="{FF2B5EF4-FFF2-40B4-BE49-F238E27FC236}">
                <a16:creationId xmlns:a16="http://schemas.microsoft.com/office/drawing/2014/main" id="{44564AC5-6DAA-40F7-B83B-3A3BA6CEF77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92FE7C70-8777-46A6-870B-765E543C1D7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123679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6" name="Afbeelding 5" descr="Afbeelding met zadel, outdoor-object&#10;&#10;Automatisch gegenereerde beschrijving">
            <a:extLst>
              <a:ext uri="{FF2B5EF4-FFF2-40B4-BE49-F238E27FC236}">
                <a16:creationId xmlns:a16="http://schemas.microsoft.com/office/drawing/2014/main" id="{C1504FAE-DE28-4FF4-8670-582ECB582895}"/>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2" name="Titel 1">
            <a:extLst>
              <a:ext uri="{FF2B5EF4-FFF2-40B4-BE49-F238E27FC236}">
                <a16:creationId xmlns:a16="http://schemas.microsoft.com/office/drawing/2014/main" id="{3CC5D476-D4D0-4BCD-8EA7-CA3B4F91F272}"/>
              </a:ext>
            </a:extLst>
          </p:cNvPr>
          <p:cNvSpPr>
            <a:spLocks noGrp="1"/>
          </p:cNvSpPr>
          <p:nvPr>
            <p:ph type="title"/>
          </p:nvPr>
        </p:nvSpPr>
        <p:spPr>
          <a:xfrm>
            <a:off x="839788" y="457200"/>
            <a:ext cx="3932237" cy="1600200"/>
          </a:xfrm>
        </p:spPr>
        <p:txBody>
          <a:bodyPr anchor="b">
            <a:normAutofit/>
          </a:bodyPr>
          <a:lstStyle>
            <a:lvl1pPr>
              <a:defRPr sz="2800" b="1"/>
            </a:lvl1pPr>
          </a:lstStyle>
          <a:p>
            <a:r>
              <a:rPr lang="en-US"/>
              <a:t>Click to edit Master title style</a:t>
            </a:r>
            <a:endParaRPr lang="en-BE" dirty="0"/>
          </a:p>
        </p:txBody>
      </p:sp>
      <p:sp>
        <p:nvSpPr>
          <p:cNvPr id="3" name="Tijdelijke aanduiding voor afbeelding 2">
            <a:extLst>
              <a:ext uri="{FF2B5EF4-FFF2-40B4-BE49-F238E27FC236}">
                <a16:creationId xmlns:a16="http://schemas.microsoft.com/office/drawing/2014/main" id="{140E5235-A51C-4AF0-919C-BBFC962B1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BE"/>
          </a:p>
        </p:txBody>
      </p:sp>
      <p:sp>
        <p:nvSpPr>
          <p:cNvPr id="4" name="Tijdelijke aanduiding voor tekst 3">
            <a:extLst>
              <a:ext uri="{FF2B5EF4-FFF2-40B4-BE49-F238E27FC236}">
                <a16:creationId xmlns:a16="http://schemas.microsoft.com/office/drawing/2014/main" id="{5F4C3656-0A1C-44F8-8609-2C79D01BD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Afbeelding 9">
            <a:extLst>
              <a:ext uri="{FF2B5EF4-FFF2-40B4-BE49-F238E27FC236}">
                <a16:creationId xmlns:a16="http://schemas.microsoft.com/office/drawing/2014/main" id="{F600D883-F6E3-4597-ABD3-982557ED78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23FD2BC8-4F91-4021-A939-ED290E3B75A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317841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5" name="Afbeelding 4" descr="Afbeelding met zadel, outdoor-object&#10;&#10;Automatisch gegenereerde beschrijving">
            <a:extLst>
              <a:ext uri="{FF2B5EF4-FFF2-40B4-BE49-F238E27FC236}">
                <a16:creationId xmlns:a16="http://schemas.microsoft.com/office/drawing/2014/main" id="{F4FF1558-F04F-42F0-A9D5-0F34B9A2962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2" name="Titel 1">
            <a:extLst>
              <a:ext uri="{FF2B5EF4-FFF2-40B4-BE49-F238E27FC236}">
                <a16:creationId xmlns:a16="http://schemas.microsoft.com/office/drawing/2014/main" id="{A3CFB775-57E8-4077-A391-98B39A3B5362}"/>
              </a:ext>
            </a:extLst>
          </p:cNvPr>
          <p:cNvSpPr>
            <a:spLocks noGrp="1"/>
          </p:cNvSpPr>
          <p:nvPr>
            <p:ph type="title"/>
          </p:nvPr>
        </p:nvSpPr>
        <p:spPr/>
        <p:txBody>
          <a:bodyPr>
            <a:normAutofit/>
          </a:bodyPr>
          <a:lstStyle>
            <a:lvl1pPr>
              <a:defRPr sz="4000" b="1"/>
            </a:lvl1pPr>
          </a:lstStyle>
          <a:p>
            <a:r>
              <a:rPr lang="en-US"/>
              <a:t>Click to edit Master title style</a:t>
            </a:r>
            <a:endParaRPr lang="en-BE" dirty="0"/>
          </a:p>
        </p:txBody>
      </p:sp>
      <p:sp>
        <p:nvSpPr>
          <p:cNvPr id="3" name="Tijdelijke aanduiding voor verticale tekst 2">
            <a:extLst>
              <a:ext uri="{FF2B5EF4-FFF2-40B4-BE49-F238E27FC236}">
                <a16:creationId xmlns:a16="http://schemas.microsoft.com/office/drawing/2014/main" id="{150E2574-BE18-43F7-BFCF-04BB2FEDE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pic>
        <p:nvPicPr>
          <p:cNvPr id="9" name="Afbeelding 8">
            <a:extLst>
              <a:ext uri="{FF2B5EF4-FFF2-40B4-BE49-F238E27FC236}">
                <a16:creationId xmlns:a16="http://schemas.microsoft.com/office/drawing/2014/main" id="{13C9EFE1-14B2-4FBD-B9C0-4DDFF36DCF7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417D7F6B-BA43-42AB-8F9A-CACDAB1FA29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186833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5" name="Afbeelding 4" descr="Afbeelding met zadel, outdoor-object&#10;&#10;Automatisch gegenereerde beschrijving">
            <a:extLst>
              <a:ext uri="{FF2B5EF4-FFF2-40B4-BE49-F238E27FC236}">
                <a16:creationId xmlns:a16="http://schemas.microsoft.com/office/drawing/2014/main" id="{8F46FD93-EA60-4061-AC3C-CA216C377E1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2" name="Verticale titel 1">
            <a:extLst>
              <a:ext uri="{FF2B5EF4-FFF2-40B4-BE49-F238E27FC236}">
                <a16:creationId xmlns:a16="http://schemas.microsoft.com/office/drawing/2014/main" id="{9B45AB5D-FC31-4DD0-B36F-0EF19502132D}"/>
              </a:ext>
            </a:extLst>
          </p:cNvPr>
          <p:cNvSpPr>
            <a:spLocks noGrp="1"/>
          </p:cNvSpPr>
          <p:nvPr>
            <p:ph type="title" orient="vert"/>
          </p:nvPr>
        </p:nvSpPr>
        <p:spPr>
          <a:xfrm>
            <a:off x="8724900" y="365125"/>
            <a:ext cx="2628900" cy="5811838"/>
          </a:xfrm>
        </p:spPr>
        <p:txBody>
          <a:bodyPr vert="eaVert">
            <a:normAutofit/>
          </a:bodyPr>
          <a:lstStyle>
            <a:lvl1pPr>
              <a:defRPr sz="4000" b="1"/>
            </a:lvl1pPr>
          </a:lstStyle>
          <a:p>
            <a:r>
              <a:rPr lang="en-US"/>
              <a:t>Click to edit Master title style</a:t>
            </a:r>
            <a:endParaRPr lang="en-BE"/>
          </a:p>
        </p:txBody>
      </p:sp>
      <p:sp>
        <p:nvSpPr>
          <p:cNvPr id="3" name="Tijdelijke aanduiding voor verticale tekst 2">
            <a:extLst>
              <a:ext uri="{FF2B5EF4-FFF2-40B4-BE49-F238E27FC236}">
                <a16:creationId xmlns:a16="http://schemas.microsoft.com/office/drawing/2014/main" id="{A13C0C40-6F66-48AA-9966-FE1ECB150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pic>
        <p:nvPicPr>
          <p:cNvPr id="8" name="Afbeelding 7">
            <a:extLst>
              <a:ext uri="{FF2B5EF4-FFF2-40B4-BE49-F238E27FC236}">
                <a16:creationId xmlns:a16="http://schemas.microsoft.com/office/drawing/2014/main" id="{30C32DC4-F6C9-48A7-B240-0A9F068D02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A05D396F-EAC6-4F36-B40B-4531827F5CC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373250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ragen">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4C4FF06-CCF1-4718-8CB0-FF9160F42E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1340752" y="6082857"/>
            <a:ext cx="540000" cy="470004"/>
          </a:xfrm>
          <a:prstGeom prst="rect">
            <a:avLst/>
          </a:prstGeom>
        </p:spPr>
      </p:pic>
      <p:pic>
        <p:nvPicPr>
          <p:cNvPr id="3" name="Graphic 2">
            <a:extLst>
              <a:ext uri="{FF2B5EF4-FFF2-40B4-BE49-F238E27FC236}">
                <a16:creationId xmlns:a16="http://schemas.microsoft.com/office/drawing/2014/main" id="{7EC79397-EAFA-48CA-B1EA-E18C433AED6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1383" y="1588473"/>
            <a:ext cx="4680000" cy="3744000"/>
          </a:xfrm>
          <a:prstGeom prst="rect">
            <a:avLst/>
          </a:prstGeom>
        </p:spPr>
      </p:pic>
      <p:sp>
        <p:nvSpPr>
          <p:cNvPr id="4" name="Tekstvak 3">
            <a:extLst>
              <a:ext uri="{FF2B5EF4-FFF2-40B4-BE49-F238E27FC236}">
                <a16:creationId xmlns:a16="http://schemas.microsoft.com/office/drawing/2014/main" id="{BABD3707-DF7C-473D-B1D6-A98A062021C7}"/>
              </a:ext>
            </a:extLst>
          </p:cNvPr>
          <p:cNvSpPr txBox="1"/>
          <p:nvPr userDrawn="1"/>
        </p:nvSpPr>
        <p:spPr>
          <a:xfrm>
            <a:off x="4267199" y="1543020"/>
            <a:ext cx="2086708" cy="2646878"/>
          </a:xfrm>
          <a:prstGeom prst="rect">
            <a:avLst/>
          </a:prstGeom>
          <a:noFill/>
        </p:spPr>
        <p:txBody>
          <a:bodyPr wrap="square" rtlCol="0" anchor="ctr">
            <a:spAutoFit/>
          </a:bodyPr>
          <a:lstStyle/>
          <a:p>
            <a:pPr algn="ctr"/>
            <a:r>
              <a:rPr lang="en-US" sz="16600" b="1" dirty="0">
                <a:solidFill>
                  <a:srgbClr val="3F4A53"/>
                </a:solidFill>
              </a:rPr>
              <a:t>?</a:t>
            </a:r>
            <a:endParaRPr lang="en-BE" sz="19900" b="1" dirty="0">
              <a:solidFill>
                <a:srgbClr val="3F4A53"/>
              </a:solidFill>
            </a:endParaRPr>
          </a:p>
        </p:txBody>
      </p:sp>
      <p:sp>
        <p:nvSpPr>
          <p:cNvPr id="10" name="Tekstvak 9">
            <a:extLst>
              <a:ext uri="{FF2B5EF4-FFF2-40B4-BE49-F238E27FC236}">
                <a16:creationId xmlns:a16="http://schemas.microsoft.com/office/drawing/2014/main" id="{2922FCFF-4AAD-4AD9-BF30-578878611E07}"/>
              </a:ext>
            </a:extLst>
          </p:cNvPr>
          <p:cNvSpPr txBox="1"/>
          <p:nvPr userDrawn="1"/>
        </p:nvSpPr>
        <p:spPr>
          <a:xfrm>
            <a:off x="6049109" y="2755592"/>
            <a:ext cx="2086708" cy="2646878"/>
          </a:xfrm>
          <a:prstGeom prst="rect">
            <a:avLst/>
          </a:prstGeom>
          <a:noFill/>
        </p:spPr>
        <p:txBody>
          <a:bodyPr wrap="square" rtlCol="0" anchor="ctr">
            <a:spAutoFit/>
          </a:bodyPr>
          <a:lstStyle/>
          <a:p>
            <a:pPr algn="ctr"/>
            <a:r>
              <a:rPr lang="en-US" sz="16600" b="1" dirty="0">
                <a:solidFill>
                  <a:srgbClr val="3F4A53"/>
                </a:solidFill>
              </a:rPr>
              <a:t>?</a:t>
            </a:r>
            <a:endParaRPr lang="en-BE" sz="19900" b="1" dirty="0">
              <a:solidFill>
                <a:srgbClr val="3F4A53"/>
              </a:solidFill>
            </a:endParaRPr>
          </a:p>
        </p:txBody>
      </p:sp>
      <p:pic>
        <p:nvPicPr>
          <p:cNvPr id="7" name="Afbeelding 6" descr="Afbeelding met tekst&#10;&#10;Automatisch gegenereerde beschrijving">
            <a:extLst>
              <a:ext uri="{FF2B5EF4-FFF2-40B4-BE49-F238E27FC236}">
                <a16:creationId xmlns:a16="http://schemas.microsoft.com/office/drawing/2014/main" id="{300EB039-ECEC-4F39-92B1-2A1A754FB578}"/>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1887500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bg>
      <p:bgRef idx="1001">
        <a:schemeClr val="bg1"/>
      </p:bgRef>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355F4E68-4A38-4B3B-BBA4-56A14DE4A964}"/>
              </a:ext>
            </a:extLst>
          </p:cNvPr>
          <p:cNvSpPr/>
          <p:nvPr userDrawn="1"/>
        </p:nvSpPr>
        <p:spPr>
          <a:xfrm>
            <a:off x="-2" y="0"/>
            <a:ext cx="6096002" cy="6858000"/>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3" name="Titel 12">
            <a:extLst>
              <a:ext uri="{FF2B5EF4-FFF2-40B4-BE49-F238E27FC236}">
                <a16:creationId xmlns:a16="http://schemas.microsoft.com/office/drawing/2014/main" id="{84871ADE-496A-4E85-AE72-5D590281BF8E}"/>
              </a:ext>
            </a:extLst>
          </p:cNvPr>
          <p:cNvSpPr>
            <a:spLocks noGrp="1"/>
          </p:cNvSpPr>
          <p:nvPr>
            <p:ph type="title" hasCustomPrompt="1"/>
          </p:nvPr>
        </p:nvSpPr>
        <p:spPr>
          <a:xfrm>
            <a:off x="6218359" y="2773436"/>
            <a:ext cx="5431449" cy="1033548"/>
          </a:xfrm>
        </p:spPr>
        <p:txBody>
          <a:bodyPr wrap="square" lIns="0" tIns="0" rIns="0" bIns="0" anchor="t" anchorCtr="0">
            <a:spAutoFit/>
          </a:bodyPr>
          <a:lstStyle>
            <a:lvl1pPr algn="l">
              <a:defRPr sz="7200" b="1">
                <a:solidFill>
                  <a:srgbClr val="E4D9CC"/>
                </a:solidFill>
                <a:latin typeface="+mn-lt"/>
              </a:defRPr>
            </a:lvl1pPr>
          </a:lstStyle>
          <a:p>
            <a:r>
              <a:rPr lang="nl-NL" dirty="0"/>
              <a:t>TEKST</a:t>
            </a:r>
            <a:endParaRPr lang="en-BE" dirty="0"/>
          </a:p>
        </p:txBody>
      </p:sp>
      <p:pic>
        <p:nvPicPr>
          <p:cNvPr id="9" name="Afbeelding 8">
            <a:extLst>
              <a:ext uri="{FF2B5EF4-FFF2-40B4-BE49-F238E27FC236}">
                <a16:creationId xmlns:a16="http://schemas.microsoft.com/office/drawing/2014/main" id="{64C4FF06-CCF1-4718-8CB0-FF9160F42E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1340752" y="6082857"/>
            <a:ext cx="540000" cy="470004"/>
          </a:xfrm>
          <a:prstGeom prst="rect">
            <a:avLst/>
          </a:prstGeom>
        </p:spPr>
      </p:pic>
      <p:sp>
        <p:nvSpPr>
          <p:cNvPr id="6" name="Tijdelijke aanduiding voor inhoud 5">
            <a:extLst>
              <a:ext uri="{FF2B5EF4-FFF2-40B4-BE49-F238E27FC236}">
                <a16:creationId xmlns:a16="http://schemas.microsoft.com/office/drawing/2014/main" id="{A35BE1AB-D284-4EE4-A263-B913F7376D93}"/>
              </a:ext>
            </a:extLst>
          </p:cNvPr>
          <p:cNvSpPr>
            <a:spLocks noGrp="1"/>
          </p:cNvSpPr>
          <p:nvPr>
            <p:ph sz="quarter" idx="10" hasCustomPrompt="1"/>
          </p:nvPr>
        </p:nvSpPr>
        <p:spPr>
          <a:xfrm>
            <a:off x="542192" y="2772000"/>
            <a:ext cx="5419726" cy="997196"/>
          </a:xfrm>
        </p:spPr>
        <p:txBody>
          <a:bodyPr wrap="square" lIns="0" tIns="0" rIns="0" bIns="0" anchor="t" anchorCtr="0">
            <a:spAutoFit/>
          </a:bodyPr>
          <a:lstStyle>
            <a:lvl1pPr marL="0" indent="0" algn="r">
              <a:buNone/>
              <a:defRPr sz="7200" b="1"/>
            </a:lvl1pPr>
          </a:lstStyle>
          <a:p>
            <a:pPr lvl="0"/>
            <a:r>
              <a:rPr lang="nl-NL" dirty="0"/>
              <a:t>TEKST</a:t>
            </a:r>
            <a:endParaRPr lang="en-BE" dirty="0"/>
          </a:p>
        </p:txBody>
      </p:sp>
      <p:pic>
        <p:nvPicPr>
          <p:cNvPr id="7" name="Afbeelding 6" descr="Afbeelding met tekst&#10;&#10;Automatisch gegenereerde beschrijving">
            <a:extLst>
              <a:ext uri="{FF2B5EF4-FFF2-40B4-BE49-F238E27FC236}">
                <a16:creationId xmlns:a16="http://schemas.microsoft.com/office/drawing/2014/main" id="{67734E33-2216-4A0D-AE2D-45C207F7667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41483552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tafel">
    <p:bg>
      <p:bgRef idx="1001">
        <a:schemeClr val="bg1"/>
      </p:bgRef>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355F4E68-4A38-4B3B-BBA4-56A14DE4A964}"/>
              </a:ext>
            </a:extLst>
          </p:cNvPr>
          <p:cNvSpPr/>
          <p:nvPr userDrawn="1"/>
        </p:nvSpPr>
        <p:spPr>
          <a:xfrm>
            <a:off x="0" y="0"/>
            <a:ext cx="3592496" cy="6933460"/>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Ondertitel 2">
            <a:extLst>
              <a:ext uri="{FF2B5EF4-FFF2-40B4-BE49-F238E27FC236}">
                <a16:creationId xmlns:a16="http://schemas.microsoft.com/office/drawing/2014/main" id="{4255F7B5-8063-4522-9AFE-8B7A4297A24F}"/>
              </a:ext>
            </a:extLst>
          </p:cNvPr>
          <p:cNvSpPr>
            <a:spLocks noGrp="1"/>
          </p:cNvSpPr>
          <p:nvPr>
            <p:ph type="subTitle" idx="1" hasCustomPrompt="1"/>
          </p:nvPr>
        </p:nvSpPr>
        <p:spPr>
          <a:xfrm>
            <a:off x="2051635" y="1065445"/>
            <a:ext cx="766315" cy="590932"/>
          </a:xfrm>
        </p:spPr>
        <p:txBody>
          <a:bodyPr anchor="ctr" anchorCtr="0">
            <a:noAutofit/>
          </a:bodyPr>
          <a:lstStyle>
            <a:lvl1pPr marL="0" indent="0" algn="r">
              <a:buNone/>
              <a:defRPr sz="4000" b="1">
                <a:solidFill>
                  <a:srgbClr val="3F4A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0</a:t>
            </a:r>
            <a:endParaRPr lang="en-BE" dirty="0"/>
          </a:p>
        </p:txBody>
      </p:sp>
      <p:sp>
        <p:nvSpPr>
          <p:cNvPr id="13" name="Titel 12">
            <a:extLst>
              <a:ext uri="{FF2B5EF4-FFF2-40B4-BE49-F238E27FC236}">
                <a16:creationId xmlns:a16="http://schemas.microsoft.com/office/drawing/2014/main" id="{84871ADE-496A-4E85-AE72-5D590281BF8E}"/>
              </a:ext>
            </a:extLst>
          </p:cNvPr>
          <p:cNvSpPr>
            <a:spLocks noGrp="1"/>
          </p:cNvSpPr>
          <p:nvPr>
            <p:ph type="title" hasCustomPrompt="1"/>
          </p:nvPr>
        </p:nvSpPr>
        <p:spPr>
          <a:xfrm>
            <a:off x="4405189" y="1120846"/>
            <a:ext cx="6616823" cy="480131"/>
          </a:xfrm>
        </p:spPr>
        <p:txBody>
          <a:bodyPr wrap="square">
            <a:spAutoFit/>
          </a:bodyPr>
          <a:lstStyle>
            <a:lvl1pPr>
              <a:defRPr sz="2800">
                <a:solidFill>
                  <a:srgbClr val="E4D9CC"/>
                </a:solidFill>
              </a:defRPr>
            </a:lvl1pPr>
          </a:lstStyle>
          <a:p>
            <a:r>
              <a:rPr lang="nl-NL" dirty="0"/>
              <a:t>Titel hoofdstuk</a:t>
            </a:r>
            <a:endParaRPr lang="en-BE" dirty="0"/>
          </a:p>
        </p:txBody>
      </p:sp>
      <p:sp>
        <p:nvSpPr>
          <p:cNvPr id="4" name="Tijdelijke aanduiding voor tekst 3">
            <a:extLst>
              <a:ext uri="{FF2B5EF4-FFF2-40B4-BE49-F238E27FC236}">
                <a16:creationId xmlns:a16="http://schemas.microsoft.com/office/drawing/2014/main" id="{E187D9D8-A524-4E66-94DA-85B7CF643665}"/>
              </a:ext>
            </a:extLst>
          </p:cNvPr>
          <p:cNvSpPr>
            <a:spLocks noGrp="1"/>
          </p:cNvSpPr>
          <p:nvPr>
            <p:ph type="body" sz="quarter" idx="10" hasCustomPrompt="1"/>
          </p:nvPr>
        </p:nvSpPr>
        <p:spPr>
          <a:xfrm>
            <a:off x="2059619" y="1806373"/>
            <a:ext cx="758332" cy="590932"/>
          </a:xfrm>
        </p:spPr>
        <p:txBody>
          <a:bodyPr anchor="ctr">
            <a:noAutofit/>
          </a:bodyPr>
          <a:lstStyle>
            <a:lvl1pPr marL="0" indent="0" algn="r">
              <a:buNone/>
              <a:defRPr sz="4000" b="1">
                <a:solidFill>
                  <a:srgbClr val="3F4A53"/>
                </a:solidFill>
              </a:defRPr>
            </a:lvl1pPr>
          </a:lstStyle>
          <a:p>
            <a:pPr lvl="0"/>
            <a:r>
              <a:rPr lang="en-US" dirty="0"/>
              <a:t>0</a:t>
            </a:r>
            <a:endParaRPr lang="en-BE" dirty="0"/>
          </a:p>
        </p:txBody>
      </p:sp>
      <p:sp>
        <p:nvSpPr>
          <p:cNvPr id="12" name="Tijdelijke aanduiding voor tekst 11">
            <a:extLst>
              <a:ext uri="{FF2B5EF4-FFF2-40B4-BE49-F238E27FC236}">
                <a16:creationId xmlns:a16="http://schemas.microsoft.com/office/drawing/2014/main" id="{406584A1-04AE-4834-A7DA-0AF17A8E78F6}"/>
              </a:ext>
            </a:extLst>
          </p:cNvPr>
          <p:cNvSpPr>
            <a:spLocks noGrp="1"/>
          </p:cNvSpPr>
          <p:nvPr>
            <p:ph type="body" sz="quarter" idx="11" hasCustomPrompt="1"/>
          </p:nvPr>
        </p:nvSpPr>
        <p:spPr>
          <a:xfrm>
            <a:off x="2059619" y="2547301"/>
            <a:ext cx="758332" cy="590931"/>
          </a:xfrm>
        </p:spPr>
        <p:txBody>
          <a:bodyPr anchor="ctr">
            <a:noAutofit/>
          </a:bodyPr>
          <a:lstStyle>
            <a:lvl1pPr marL="0" indent="0" algn="r">
              <a:buNone/>
              <a:defRPr sz="4000" b="1">
                <a:solidFill>
                  <a:srgbClr val="3F4A53"/>
                </a:solidFill>
              </a:defRPr>
            </a:lvl1pPr>
          </a:lstStyle>
          <a:p>
            <a:pPr lvl="0"/>
            <a:r>
              <a:rPr lang="en-US" dirty="0"/>
              <a:t>0</a:t>
            </a:r>
            <a:endParaRPr lang="en-BE" dirty="0"/>
          </a:p>
        </p:txBody>
      </p:sp>
      <p:sp>
        <p:nvSpPr>
          <p:cNvPr id="16" name="Tijdelijke aanduiding voor tekst 15">
            <a:extLst>
              <a:ext uri="{FF2B5EF4-FFF2-40B4-BE49-F238E27FC236}">
                <a16:creationId xmlns:a16="http://schemas.microsoft.com/office/drawing/2014/main" id="{3168523D-F275-4C02-BD66-2774981463D7}"/>
              </a:ext>
            </a:extLst>
          </p:cNvPr>
          <p:cNvSpPr>
            <a:spLocks noGrp="1"/>
          </p:cNvSpPr>
          <p:nvPr>
            <p:ph type="body" sz="quarter" idx="12" hasCustomPrompt="1"/>
          </p:nvPr>
        </p:nvSpPr>
        <p:spPr>
          <a:xfrm>
            <a:off x="2059619" y="3288874"/>
            <a:ext cx="758332" cy="590931"/>
          </a:xfrm>
        </p:spPr>
        <p:txBody>
          <a:bodyPr anchor="ctr">
            <a:noAutofit/>
          </a:bodyPr>
          <a:lstStyle>
            <a:lvl1pPr marL="0" indent="0" algn="r">
              <a:buNone/>
              <a:defRPr sz="4000" b="1">
                <a:solidFill>
                  <a:srgbClr val="3F4A53"/>
                </a:solidFill>
              </a:defRPr>
            </a:lvl1pPr>
          </a:lstStyle>
          <a:p>
            <a:pPr lvl="0"/>
            <a:r>
              <a:rPr lang="en-US" dirty="0"/>
              <a:t>0</a:t>
            </a:r>
            <a:endParaRPr lang="en-BE" dirty="0"/>
          </a:p>
        </p:txBody>
      </p:sp>
      <p:sp>
        <p:nvSpPr>
          <p:cNvPr id="18" name="Tijdelijke aanduiding voor tekst 17">
            <a:extLst>
              <a:ext uri="{FF2B5EF4-FFF2-40B4-BE49-F238E27FC236}">
                <a16:creationId xmlns:a16="http://schemas.microsoft.com/office/drawing/2014/main" id="{410290AA-9E83-4932-B9DE-E8DDDC875F91}"/>
              </a:ext>
            </a:extLst>
          </p:cNvPr>
          <p:cNvSpPr>
            <a:spLocks noGrp="1"/>
          </p:cNvSpPr>
          <p:nvPr>
            <p:ph type="body" sz="quarter" idx="13" hasCustomPrompt="1"/>
          </p:nvPr>
        </p:nvSpPr>
        <p:spPr>
          <a:xfrm>
            <a:off x="2051635" y="4029801"/>
            <a:ext cx="766315" cy="590931"/>
          </a:xfrm>
        </p:spPr>
        <p:txBody>
          <a:bodyPr anchor="ctr">
            <a:noAutofit/>
          </a:bodyPr>
          <a:lstStyle>
            <a:lvl1pPr marL="0" indent="0" algn="r">
              <a:buNone/>
              <a:defRPr sz="4000" b="1">
                <a:solidFill>
                  <a:srgbClr val="3F4A53"/>
                </a:solidFill>
              </a:defRPr>
            </a:lvl1pPr>
          </a:lstStyle>
          <a:p>
            <a:pPr lvl="0"/>
            <a:r>
              <a:rPr lang="en-US" dirty="0"/>
              <a:t>0</a:t>
            </a:r>
            <a:endParaRPr lang="en-BE" dirty="0"/>
          </a:p>
        </p:txBody>
      </p:sp>
      <p:sp>
        <p:nvSpPr>
          <p:cNvPr id="20" name="Tijdelijke aanduiding voor tekst 19">
            <a:extLst>
              <a:ext uri="{FF2B5EF4-FFF2-40B4-BE49-F238E27FC236}">
                <a16:creationId xmlns:a16="http://schemas.microsoft.com/office/drawing/2014/main" id="{E456F62C-C601-402B-986C-78B83B660DA4}"/>
              </a:ext>
            </a:extLst>
          </p:cNvPr>
          <p:cNvSpPr>
            <a:spLocks noGrp="1"/>
          </p:cNvSpPr>
          <p:nvPr>
            <p:ph type="body" sz="quarter" idx="14" hasCustomPrompt="1"/>
          </p:nvPr>
        </p:nvSpPr>
        <p:spPr>
          <a:xfrm>
            <a:off x="4405189" y="1806564"/>
            <a:ext cx="6616823" cy="590550"/>
          </a:xfrm>
        </p:spPr>
        <p:txBody>
          <a:bodyPr anchor="ctr">
            <a:normAutofit/>
          </a:bodyPr>
          <a:lstStyle>
            <a:lvl1pPr marL="0" indent="0">
              <a:buNone/>
              <a:defRPr sz="2800">
                <a:solidFill>
                  <a:srgbClr val="E4D9CC"/>
                </a:solidFill>
                <a:latin typeface="+mj-lt"/>
              </a:defRPr>
            </a:lvl1pPr>
          </a:lstStyle>
          <a:p>
            <a:pPr lvl="0"/>
            <a:r>
              <a:rPr lang="nl-NL" dirty="0"/>
              <a:t>Titel hoofdstuk</a:t>
            </a:r>
            <a:endParaRPr lang="en-BE" dirty="0"/>
          </a:p>
        </p:txBody>
      </p:sp>
      <p:sp>
        <p:nvSpPr>
          <p:cNvPr id="22" name="Tijdelijke aanduiding voor tekst 21">
            <a:extLst>
              <a:ext uri="{FF2B5EF4-FFF2-40B4-BE49-F238E27FC236}">
                <a16:creationId xmlns:a16="http://schemas.microsoft.com/office/drawing/2014/main" id="{E88310DA-F727-49BC-B88A-9AB281FC67D8}"/>
              </a:ext>
            </a:extLst>
          </p:cNvPr>
          <p:cNvSpPr>
            <a:spLocks noGrp="1"/>
          </p:cNvSpPr>
          <p:nvPr>
            <p:ph type="body" sz="quarter" idx="15" hasCustomPrompt="1"/>
          </p:nvPr>
        </p:nvSpPr>
        <p:spPr>
          <a:xfrm>
            <a:off x="4405189" y="2547301"/>
            <a:ext cx="6616823" cy="590550"/>
          </a:xfrm>
        </p:spPr>
        <p:txBody>
          <a:bodyPr anchor="ctr">
            <a:normAutofit/>
          </a:bodyPr>
          <a:lstStyle>
            <a:lvl1pPr marL="0" indent="0">
              <a:buNone/>
              <a:defRPr sz="2800">
                <a:solidFill>
                  <a:srgbClr val="E4D9CC"/>
                </a:solidFill>
                <a:latin typeface="+mj-lt"/>
              </a:defRPr>
            </a:lvl1pPr>
          </a:lstStyle>
          <a:p>
            <a:pPr lvl="0"/>
            <a:r>
              <a:rPr lang="nl-NL" dirty="0"/>
              <a:t>Titel hoofdstuk</a:t>
            </a:r>
            <a:endParaRPr lang="en-BE" dirty="0"/>
          </a:p>
        </p:txBody>
      </p:sp>
      <p:sp>
        <p:nvSpPr>
          <p:cNvPr id="24" name="Tijdelijke aanduiding voor tekst 23">
            <a:extLst>
              <a:ext uri="{FF2B5EF4-FFF2-40B4-BE49-F238E27FC236}">
                <a16:creationId xmlns:a16="http://schemas.microsoft.com/office/drawing/2014/main" id="{166A5802-0BD2-49C3-82DD-CCB65D23B3BC}"/>
              </a:ext>
            </a:extLst>
          </p:cNvPr>
          <p:cNvSpPr>
            <a:spLocks noGrp="1"/>
          </p:cNvSpPr>
          <p:nvPr>
            <p:ph type="body" sz="quarter" idx="16" hasCustomPrompt="1"/>
          </p:nvPr>
        </p:nvSpPr>
        <p:spPr>
          <a:xfrm>
            <a:off x="4405189" y="3287847"/>
            <a:ext cx="6616823" cy="590550"/>
          </a:xfrm>
        </p:spPr>
        <p:txBody>
          <a:bodyPr anchor="ctr">
            <a:normAutofit/>
          </a:bodyPr>
          <a:lstStyle>
            <a:lvl1pPr marL="0" indent="0">
              <a:buNone/>
              <a:defRPr sz="2800">
                <a:solidFill>
                  <a:srgbClr val="E4D9CC"/>
                </a:solidFill>
                <a:latin typeface="+mj-lt"/>
              </a:defRPr>
            </a:lvl1pPr>
          </a:lstStyle>
          <a:p>
            <a:pPr lvl="0"/>
            <a:r>
              <a:rPr lang="nl-NL" dirty="0"/>
              <a:t>Titel hoofdstuk</a:t>
            </a:r>
            <a:endParaRPr lang="en-BE" dirty="0"/>
          </a:p>
        </p:txBody>
      </p:sp>
      <p:sp>
        <p:nvSpPr>
          <p:cNvPr id="26" name="Tijdelijke aanduiding voor tekst 25">
            <a:extLst>
              <a:ext uri="{FF2B5EF4-FFF2-40B4-BE49-F238E27FC236}">
                <a16:creationId xmlns:a16="http://schemas.microsoft.com/office/drawing/2014/main" id="{306E2A3A-2341-4EE8-AFC0-A99FC411408E}"/>
              </a:ext>
            </a:extLst>
          </p:cNvPr>
          <p:cNvSpPr>
            <a:spLocks noGrp="1"/>
          </p:cNvSpPr>
          <p:nvPr>
            <p:ph type="body" sz="quarter" idx="17" hasCustomPrompt="1"/>
          </p:nvPr>
        </p:nvSpPr>
        <p:spPr>
          <a:xfrm>
            <a:off x="4405189" y="4028393"/>
            <a:ext cx="6616823" cy="591953"/>
          </a:xfrm>
        </p:spPr>
        <p:txBody>
          <a:bodyPr anchor="ctr">
            <a:normAutofit/>
          </a:bodyPr>
          <a:lstStyle>
            <a:lvl1pPr marL="0" indent="0">
              <a:buNone/>
              <a:defRPr sz="2800">
                <a:solidFill>
                  <a:srgbClr val="E4D9CC"/>
                </a:solidFill>
                <a:latin typeface="+mj-lt"/>
              </a:defRPr>
            </a:lvl1pPr>
          </a:lstStyle>
          <a:p>
            <a:pPr lvl="0"/>
            <a:r>
              <a:rPr lang="nl-NL" dirty="0"/>
              <a:t>Titel hoofdstuk</a:t>
            </a:r>
            <a:endParaRPr lang="en-BE" dirty="0"/>
          </a:p>
        </p:txBody>
      </p:sp>
      <p:sp>
        <p:nvSpPr>
          <p:cNvPr id="28" name="Tijdelijke aanduiding voor tekst 27">
            <a:extLst>
              <a:ext uri="{FF2B5EF4-FFF2-40B4-BE49-F238E27FC236}">
                <a16:creationId xmlns:a16="http://schemas.microsoft.com/office/drawing/2014/main" id="{3DDA2377-DD8B-4BD8-A169-562EE0975911}"/>
              </a:ext>
            </a:extLst>
          </p:cNvPr>
          <p:cNvSpPr>
            <a:spLocks noGrp="1"/>
          </p:cNvSpPr>
          <p:nvPr>
            <p:ph type="body" sz="quarter" idx="18" hasCustomPrompt="1"/>
          </p:nvPr>
        </p:nvSpPr>
        <p:spPr>
          <a:xfrm>
            <a:off x="2051635" y="4770728"/>
            <a:ext cx="766315" cy="590931"/>
          </a:xfrm>
        </p:spPr>
        <p:txBody>
          <a:bodyPr anchor="ctr">
            <a:noAutofit/>
          </a:bodyPr>
          <a:lstStyle>
            <a:lvl1pPr marL="0" indent="0" algn="r">
              <a:buNone/>
              <a:defRPr sz="4000" b="1">
                <a:solidFill>
                  <a:srgbClr val="3F4A53"/>
                </a:solidFill>
              </a:defRPr>
            </a:lvl1pPr>
          </a:lstStyle>
          <a:p>
            <a:pPr lvl="0"/>
            <a:r>
              <a:rPr lang="en-US" dirty="0"/>
              <a:t>0</a:t>
            </a:r>
            <a:endParaRPr lang="en-BE" dirty="0"/>
          </a:p>
        </p:txBody>
      </p:sp>
      <p:sp>
        <p:nvSpPr>
          <p:cNvPr id="30" name="Tijdelijke aanduiding voor tekst 29">
            <a:extLst>
              <a:ext uri="{FF2B5EF4-FFF2-40B4-BE49-F238E27FC236}">
                <a16:creationId xmlns:a16="http://schemas.microsoft.com/office/drawing/2014/main" id="{F30A1974-5AC1-46CF-BBB5-446305A59C56}"/>
              </a:ext>
            </a:extLst>
          </p:cNvPr>
          <p:cNvSpPr>
            <a:spLocks noGrp="1"/>
          </p:cNvSpPr>
          <p:nvPr>
            <p:ph type="body" sz="quarter" idx="19" hasCustomPrompt="1"/>
          </p:nvPr>
        </p:nvSpPr>
        <p:spPr>
          <a:xfrm>
            <a:off x="4405189" y="4769708"/>
            <a:ext cx="6616823" cy="591952"/>
          </a:xfrm>
        </p:spPr>
        <p:txBody>
          <a:bodyPr anchor="ctr"/>
          <a:lstStyle>
            <a:lvl1pPr marL="0" indent="0">
              <a:buNone/>
              <a:defRPr>
                <a:solidFill>
                  <a:srgbClr val="E4D9CC"/>
                </a:solidFill>
                <a:latin typeface="+mj-lt"/>
              </a:defRPr>
            </a:lvl1pPr>
          </a:lstStyle>
          <a:p>
            <a:pPr lvl="0"/>
            <a:r>
              <a:rPr lang="nl-NL" dirty="0"/>
              <a:t>Titel hoofdstuk</a:t>
            </a:r>
            <a:endParaRPr lang="en-BE" dirty="0"/>
          </a:p>
        </p:txBody>
      </p:sp>
      <p:sp>
        <p:nvSpPr>
          <p:cNvPr id="32" name="Tijdelijke aanduiding voor tekst 31">
            <a:extLst>
              <a:ext uri="{FF2B5EF4-FFF2-40B4-BE49-F238E27FC236}">
                <a16:creationId xmlns:a16="http://schemas.microsoft.com/office/drawing/2014/main" id="{813CB601-4C4B-4B88-B8CB-07C4FD6F39D5}"/>
              </a:ext>
            </a:extLst>
          </p:cNvPr>
          <p:cNvSpPr>
            <a:spLocks noGrp="1"/>
          </p:cNvSpPr>
          <p:nvPr>
            <p:ph type="body" sz="quarter" idx="20" hasCustomPrompt="1"/>
          </p:nvPr>
        </p:nvSpPr>
        <p:spPr>
          <a:xfrm rot="16200000">
            <a:off x="-796126" y="2710338"/>
            <a:ext cx="4296216" cy="1006429"/>
          </a:xfrm>
        </p:spPr>
        <p:txBody>
          <a:bodyPr wrap="square" anchor="b" anchorCtr="0">
            <a:spAutoFit/>
          </a:bodyPr>
          <a:lstStyle>
            <a:lvl1pPr marL="0" indent="0" algn="ctr">
              <a:buNone/>
              <a:defRPr sz="6600" b="1" spc="150" baseline="0">
                <a:solidFill>
                  <a:srgbClr val="917562"/>
                </a:solidFill>
                <a:latin typeface="+mn-lt"/>
              </a:defRPr>
            </a:lvl1pPr>
          </a:lstStyle>
          <a:p>
            <a:pPr lvl="0"/>
            <a:r>
              <a:rPr lang="nl-NL" dirty="0"/>
              <a:t>INHOUD</a:t>
            </a:r>
            <a:endParaRPr lang="en-BE" dirty="0"/>
          </a:p>
        </p:txBody>
      </p:sp>
      <p:pic>
        <p:nvPicPr>
          <p:cNvPr id="23" name="Afbeelding 22">
            <a:extLst>
              <a:ext uri="{FF2B5EF4-FFF2-40B4-BE49-F238E27FC236}">
                <a16:creationId xmlns:a16="http://schemas.microsoft.com/office/drawing/2014/main" id="{AE949491-D5D9-4B1E-9B2D-71268EDA55B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1340752" y="6082857"/>
            <a:ext cx="540000" cy="470004"/>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1929DD7E-F1B8-4C05-AB31-871E8D68016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195920798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llow us - social media">
    <p:bg>
      <p:bgRef idx="1001">
        <a:schemeClr val="bg2"/>
      </p:bgRef>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40DC7E7A-A9C9-4752-AD84-B7F32FFE72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
        <p:nvSpPr>
          <p:cNvPr id="8" name="Rechthoek 7">
            <a:extLst>
              <a:ext uri="{FF2B5EF4-FFF2-40B4-BE49-F238E27FC236}">
                <a16:creationId xmlns:a16="http://schemas.microsoft.com/office/drawing/2014/main" id="{B15D2F00-F413-4A4D-845D-93103C6E0500}"/>
              </a:ext>
            </a:extLst>
          </p:cNvPr>
          <p:cNvSpPr/>
          <p:nvPr userDrawn="1"/>
        </p:nvSpPr>
        <p:spPr>
          <a:xfrm>
            <a:off x="1" y="743701"/>
            <a:ext cx="2376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hthoek 8">
            <a:extLst>
              <a:ext uri="{FF2B5EF4-FFF2-40B4-BE49-F238E27FC236}">
                <a16:creationId xmlns:a16="http://schemas.microsoft.com/office/drawing/2014/main" id="{206EDD14-C77E-4FE3-B380-340E67B4C94C}"/>
              </a:ext>
            </a:extLst>
          </p:cNvPr>
          <p:cNvSpPr/>
          <p:nvPr userDrawn="1"/>
        </p:nvSpPr>
        <p:spPr>
          <a:xfrm>
            <a:off x="0" y="1066596"/>
            <a:ext cx="414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1" name="Afbeelding 10">
            <a:extLst>
              <a:ext uri="{FF2B5EF4-FFF2-40B4-BE49-F238E27FC236}">
                <a16:creationId xmlns:a16="http://schemas.microsoft.com/office/drawing/2014/main" id="{6AEEBEB5-0BBB-46C1-B111-EB09C16429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1340752" y="6082857"/>
            <a:ext cx="540000" cy="470004"/>
          </a:xfrm>
          <a:prstGeom prst="rect">
            <a:avLst/>
          </a:prstGeom>
        </p:spPr>
      </p:pic>
      <p:sp>
        <p:nvSpPr>
          <p:cNvPr id="17" name="Tijdelijke aanduiding voor tekst 19">
            <a:extLst>
              <a:ext uri="{FF2B5EF4-FFF2-40B4-BE49-F238E27FC236}">
                <a16:creationId xmlns:a16="http://schemas.microsoft.com/office/drawing/2014/main" id="{6E2CFCDE-38EB-437A-ABE0-31D6064E2AD2}"/>
              </a:ext>
            </a:extLst>
          </p:cNvPr>
          <p:cNvSpPr>
            <a:spLocks noGrp="1"/>
          </p:cNvSpPr>
          <p:nvPr>
            <p:ph type="body" sz="quarter" idx="14" hasCustomPrompt="1"/>
          </p:nvPr>
        </p:nvSpPr>
        <p:spPr>
          <a:xfrm>
            <a:off x="1923138" y="3141663"/>
            <a:ext cx="4028550" cy="327668"/>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18" name="Tijdelijke aanduiding voor tekst 21">
            <a:extLst>
              <a:ext uri="{FF2B5EF4-FFF2-40B4-BE49-F238E27FC236}">
                <a16:creationId xmlns:a16="http://schemas.microsoft.com/office/drawing/2014/main" id="{2FB765B9-F3B5-4EB5-B001-F108ACE08BE3}"/>
              </a:ext>
            </a:extLst>
          </p:cNvPr>
          <p:cNvSpPr>
            <a:spLocks noGrp="1"/>
          </p:cNvSpPr>
          <p:nvPr>
            <p:ph type="body" sz="quarter" idx="15" hasCustomPrompt="1"/>
          </p:nvPr>
        </p:nvSpPr>
        <p:spPr>
          <a:xfrm>
            <a:off x="1923138" y="3647737"/>
            <a:ext cx="4028550" cy="326419"/>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19" name="Tijdelijke aanduiding voor tekst 23">
            <a:extLst>
              <a:ext uri="{FF2B5EF4-FFF2-40B4-BE49-F238E27FC236}">
                <a16:creationId xmlns:a16="http://schemas.microsoft.com/office/drawing/2014/main" id="{AEA843C0-2AE0-4FD4-847A-64130210A53A}"/>
              </a:ext>
            </a:extLst>
          </p:cNvPr>
          <p:cNvSpPr>
            <a:spLocks noGrp="1"/>
          </p:cNvSpPr>
          <p:nvPr>
            <p:ph type="body" sz="quarter" idx="16" hasCustomPrompt="1"/>
          </p:nvPr>
        </p:nvSpPr>
        <p:spPr>
          <a:xfrm>
            <a:off x="1923138" y="4142858"/>
            <a:ext cx="4028550" cy="334535"/>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20" name="Tijdelijke aanduiding voor tekst 25">
            <a:extLst>
              <a:ext uri="{FF2B5EF4-FFF2-40B4-BE49-F238E27FC236}">
                <a16:creationId xmlns:a16="http://schemas.microsoft.com/office/drawing/2014/main" id="{5CEC987F-6EED-4955-AB35-CB0FAA57173D}"/>
              </a:ext>
            </a:extLst>
          </p:cNvPr>
          <p:cNvSpPr>
            <a:spLocks noGrp="1"/>
          </p:cNvSpPr>
          <p:nvPr>
            <p:ph type="body" sz="quarter" idx="17" hasCustomPrompt="1"/>
          </p:nvPr>
        </p:nvSpPr>
        <p:spPr>
          <a:xfrm>
            <a:off x="1923138" y="4666486"/>
            <a:ext cx="4028550" cy="327668"/>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22" name="Tijdelijke aanduiding voor tekst 29">
            <a:extLst>
              <a:ext uri="{FF2B5EF4-FFF2-40B4-BE49-F238E27FC236}">
                <a16:creationId xmlns:a16="http://schemas.microsoft.com/office/drawing/2014/main" id="{7F580683-5669-4665-81C5-E42BD25A1855}"/>
              </a:ext>
            </a:extLst>
          </p:cNvPr>
          <p:cNvSpPr>
            <a:spLocks noGrp="1"/>
          </p:cNvSpPr>
          <p:nvPr>
            <p:ph type="body" sz="quarter" idx="19" hasCustomPrompt="1"/>
          </p:nvPr>
        </p:nvSpPr>
        <p:spPr>
          <a:xfrm>
            <a:off x="1923138" y="5157788"/>
            <a:ext cx="4028550" cy="312416"/>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23" name="Tijdelijke aanduiding voor tekst 19">
            <a:extLst>
              <a:ext uri="{FF2B5EF4-FFF2-40B4-BE49-F238E27FC236}">
                <a16:creationId xmlns:a16="http://schemas.microsoft.com/office/drawing/2014/main" id="{9F4996A5-9459-48DB-BD99-74EA2FD5A330}"/>
              </a:ext>
            </a:extLst>
          </p:cNvPr>
          <p:cNvSpPr>
            <a:spLocks noGrp="1"/>
          </p:cNvSpPr>
          <p:nvPr>
            <p:ph type="body" sz="quarter" idx="20" hasCustomPrompt="1"/>
          </p:nvPr>
        </p:nvSpPr>
        <p:spPr>
          <a:xfrm>
            <a:off x="1453489" y="1976143"/>
            <a:ext cx="6616823" cy="590550"/>
          </a:xfrm>
        </p:spPr>
        <p:txBody>
          <a:bodyPr lIns="0" anchor="ctr">
            <a:noAutofit/>
          </a:bodyPr>
          <a:lstStyle>
            <a:lvl1pPr marL="0" indent="0">
              <a:buNone/>
              <a:defRPr sz="4000" b="1">
                <a:solidFill>
                  <a:srgbClr val="E4D9CC"/>
                </a:solidFill>
                <a:latin typeface="+mn-lt"/>
              </a:defRPr>
            </a:lvl1pPr>
          </a:lstStyle>
          <a:p>
            <a:pPr lvl="0"/>
            <a:r>
              <a:rPr lang="nl-NL" dirty="0"/>
              <a:t>Follow </a:t>
            </a:r>
            <a:r>
              <a:rPr lang="nl-NL" dirty="0" err="1"/>
              <a:t>us</a:t>
            </a:r>
            <a:endParaRPr lang="en-BE" dirty="0"/>
          </a:p>
        </p:txBody>
      </p:sp>
      <p:pic>
        <p:nvPicPr>
          <p:cNvPr id="26" name="Graphic 25">
            <a:extLst>
              <a:ext uri="{FF2B5EF4-FFF2-40B4-BE49-F238E27FC236}">
                <a16:creationId xmlns:a16="http://schemas.microsoft.com/office/drawing/2014/main" id="{B4E78A5B-A435-49A1-92FA-722410ECD9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292" y="4160382"/>
            <a:ext cx="324000" cy="324000"/>
          </a:xfrm>
          <a:prstGeom prst="rect">
            <a:avLst/>
          </a:prstGeom>
        </p:spPr>
      </p:pic>
      <p:pic>
        <p:nvPicPr>
          <p:cNvPr id="30" name="Graphic 29">
            <a:extLst>
              <a:ext uri="{FF2B5EF4-FFF2-40B4-BE49-F238E27FC236}">
                <a16:creationId xmlns:a16="http://schemas.microsoft.com/office/drawing/2014/main" id="{BAC627C5-6259-45A3-BE26-89AD3D8206E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292" y="3119006"/>
            <a:ext cx="315000" cy="360000"/>
          </a:xfrm>
          <a:prstGeom prst="rect">
            <a:avLst/>
          </a:prstGeom>
        </p:spPr>
      </p:pic>
      <p:pic>
        <p:nvPicPr>
          <p:cNvPr id="32" name="Graphic 31">
            <a:extLst>
              <a:ext uri="{FF2B5EF4-FFF2-40B4-BE49-F238E27FC236}">
                <a16:creationId xmlns:a16="http://schemas.microsoft.com/office/drawing/2014/main" id="{DC6F3EEF-3C96-4AC9-82F9-9DC45D36DEB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3439" y="3623600"/>
            <a:ext cx="315001" cy="360000"/>
          </a:xfrm>
          <a:prstGeom prst="rect">
            <a:avLst/>
          </a:prstGeom>
        </p:spPr>
      </p:pic>
      <p:pic>
        <p:nvPicPr>
          <p:cNvPr id="34" name="Graphic 33">
            <a:extLst>
              <a:ext uri="{FF2B5EF4-FFF2-40B4-BE49-F238E27FC236}">
                <a16:creationId xmlns:a16="http://schemas.microsoft.com/office/drawing/2014/main" id="{D83A147A-ECA1-48AB-8410-5EB52BA50B40}"/>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3068" y="4658314"/>
            <a:ext cx="405000" cy="324000"/>
          </a:xfrm>
          <a:prstGeom prst="rect">
            <a:avLst/>
          </a:prstGeom>
        </p:spPr>
      </p:pic>
      <p:pic>
        <p:nvPicPr>
          <p:cNvPr id="38" name="Graphic 37">
            <a:extLst>
              <a:ext uri="{FF2B5EF4-FFF2-40B4-BE49-F238E27FC236}">
                <a16:creationId xmlns:a16="http://schemas.microsoft.com/office/drawing/2014/main" id="{DCCB9EA0-1C9C-4294-A7D4-55E998655260}"/>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4568" y="3652265"/>
            <a:ext cx="288000" cy="329143"/>
          </a:xfrm>
          <a:prstGeom prst="rect">
            <a:avLst/>
          </a:prstGeom>
        </p:spPr>
      </p:pic>
      <p:pic>
        <p:nvPicPr>
          <p:cNvPr id="40" name="Graphic 39">
            <a:extLst>
              <a:ext uri="{FF2B5EF4-FFF2-40B4-BE49-F238E27FC236}">
                <a16:creationId xmlns:a16="http://schemas.microsoft.com/office/drawing/2014/main" id="{8718D542-090D-461B-92E8-3FE5B7065F0D}"/>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83439" y="4128194"/>
            <a:ext cx="315000" cy="360000"/>
          </a:xfrm>
          <a:prstGeom prst="rect">
            <a:avLst/>
          </a:prstGeom>
        </p:spPr>
      </p:pic>
      <p:pic>
        <p:nvPicPr>
          <p:cNvPr id="42" name="Graphic 41">
            <a:extLst>
              <a:ext uri="{FF2B5EF4-FFF2-40B4-BE49-F238E27FC236}">
                <a16:creationId xmlns:a16="http://schemas.microsoft.com/office/drawing/2014/main" id="{B7CA0EAC-C565-456D-9141-F90C6D3BBD36}"/>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83439" y="4632788"/>
            <a:ext cx="315000" cy="360000"/>
          </a:xfrm>
          <a:prstGeom prst="rect">
            <a:avLst/>
          </a:prstGeom>
        </p:spPr>
      </p:pic>
      <p:pic>
        <p:nvPicPr>
          <p:cNvPr id="44" name="Graphic 43">
            <a:extLst>
              <a:ext uri="{FF2B5EF4-FFF2-40B4-BE49-F238E27FC236}">
                <a16:creationId xmlns:a16="http://schemas.microsoft.com/office/drawing/2014/main" id="{8E8AB08B-DE7F-430E-9FD4-020400597EB7}"/>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87450" y="3119006"/>
            <a:ext cx="315000" cy="360000"/>
          </a:xfrm>
          <a:prstGeom prst="rect">
            <a:avLst/>
          </a:prstGeom>
        </p:spPr>
      </p:pic>
      <p:sp>
        <p:nvSpPr>
          <p:cNvPr id="47" name="Tijdelijke aanduiding voor tekst 19">
            <a:extLst>
              <a:ext uri="{FF2B5EF4-FFF2-40B4-BE49-F238E27FC236}">
                <a16:creationId xmlns:a16="http://schemas.microsoft.com/office/drawing/2014/main" id="{BCEF8A6F-50B6-4643-B849-9D3F3A8402DD}"/>
              </a:ext>
            </a:extLst>
          </p:cNvPr>
          <p:cNvSpPr>
            <a:spLocks noGrp="1"/>
          </p:cNvSpPr>
          <p:nvPr>
            <p:ph type="body" sz="quarter" idx="21" hasCustomPrompt="1"/>
          </p:nvPr>
        </p:nvSpPr>
        <p:spPr>
          <a:xfrm>
            <a:off x="6716077" y="3149279"/>
            <a:ext cx="4104324" cy="327668"/>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48" name="Tijdelijke aanduiding voor tekst 21">
            <a:extLst>
              <a:ext uri="{FF2B5EF4-FFF2-40B4-BE49-F238E27FC236}">
                <a16:creationId xmlns:a16="http://schemas.microsoft.com/office/drawing/2014/main" id="{F837B5B3-FA5F-4013-AF9A-9AEC284E8925}"/>
              </a:ext>
            </a:extLst>
          </p:cNvPr>
          <p:cNvSpPr>
            <a:spLocks noGrp="1"/>
          </p:cNvSpPr>
          <p:nvPr>
            <p:ph type="body" sz="quarter" idx="22" hasCustomPrompt="1"/>
          </p:nvPr>
        </p:nvSpPr>
        <p:spPr>
          <a:xfrm>
            <a:off x="6716077" y="3655353"/>
            <a:ext cx="4104324" cy="326419"/>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49" name="Tijdelijke aanduiding voor tekst 23">
            <a:extLst>
              <a:ext uri="{FF2B5EF4-FFF2-40B4-BE49-F238E27FC236}">
                <a16:creationId xmlns:a16="http://schemas.microsoft.com/office/drawing/2014/main" id="{A66E152C-B6D0-4E0F-AE40-6877739A8885}"/>
              </a:ext>
            </a:extLst>
          </p:cNvPr>
          <p:cNvSpPr>
            <a:spLocks noGrp="1"/>
          </p:cNvSpPr>
          <p:nvPr>
            <p:ph type="body" sz="quarter" idx="23" hasCustomPrompt="1"/>
          </p:nvPr>
        </p:nvSpPr>
        <p:spPr>
          <a:xfrm>
            <a:off x="6716077" y="4150474"/>
            <a:ext cx="4104324" cy="334535"/>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50" name="Tijdelijke aanduiding voor tekst 25">
            <a:extLst>
              <a:ext uri="{FF2B5EF4-FFF2-40B4-BE49-F238E27FC236}">
                <a16:creationId xmlns:a16="http://schemas.microsoft.com/office/drawing/2014/main" id="{1C1317CC-1CD0-468C-9EC9-862ABBB5F7B8}"/>
              </a:ext>
            </a:extLst>
          </p:cNvPr>
          <p:cNvSpPr>
            <a:spLocks noGrp="1"/>
          </p:cNvSpPr>
          <p:nvPr>
            <p:ph type="body" sz="quarter" idx="24" hasCustomPrompt="1"/>
          </p:nvPr>
        </p:nvSpPr>
        <p:spPr>
          <a:xfrm>
            <a:off x="6716077" y="4662668"/>
            <a:ext cx="4104324" cy="327668"/>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sp>
        <p:nvSpPr>
          <p:cNvPr id="51" name="Tijdelijke aanduiding voor tekst 29">
            <a:extLst>
              <a:ext uri="{FF2B5EF4-FFF2-40B4-BE49-F238E27FC236}">
                <a16:creationId xmlns:a16="http://schemas.microsoft.com/office/drawing/2014/main" id="{6672EC1E-5254-41D7-A382-E73B1959F6F1}"/>
              </a:ext>
            </a:extLst>
          </p:cNvPr>
          <p:cNvSpPr>
            <a:spLocks noGrp="1"/>
          </p:cNvSpPr>
          <p:nvPr>
            <p:ph type="body" sz="quarter" idx="25" hasCustomPrompt="1"/>
          </p:nvPr>
        </p:nvSpPr>
        <p:spPr>
          <a:xfrm>
            <a:off x="6716077" y="5169222"/>
            <a:ext cx="4104324" cy="312416"/>
          </a:xfrm>
        </p:spPr>
        <p:txBody>
          <a:bodyPr anchor="ctr">
            <a:noAutofit/>
          </a:bodyPr>
          <a:lstStyle>
            <a:lvl1pPr marL="0" indent="0">
              <a:buNone/>
              <a:defRPr sz="2000" b="0">
                <a:solidFill>
                  <a:srgbClr val="E4D9CC"/>
                </a:solidFill>
                <a:latin typeface="+mj-lt"/>
              </a:defRPr>
            </a:lvl1pPr>
          </a:lstStyle>
          <a:p>
            <a:pPr lvl="0"/>
            <a:r>
              <a:rPr lang="nl-NL" dirty="0" err="1"/>
              <a:t>Social</a:t>
            </a:r>
            <a:r>
              <a:rPr lang="nl-NL" dirty="0"/>
              <a:t> media</a:t>
            </a:r>
            <a:endParaRPr lang="en-BE" dirty="0"/>
          </a:p>
        </p:txBody>
      </p:sp>
      <p:pic>
        <p:nvPicPr>
          <p:cNvPr id="25" name="Graphic 24">
            <a:extLst>
              <a:ext uri="{FF2B5EF4-FFF2-40B4-BE49-F238E27FC236}">
                <a16:creationId xmlns:a16="http://schemas.microsoft.com/office/drawing/2014/main" id="{EDA67C15-FBA5-4CE8-80BA-C68799B2B1BE}"/>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83439" y="5143521"/>
            <a:ext cx="315000" cy="360000"/>
          </a:xfrm>
          <a:prstGeom prst="rect">
            <a:avLst/>
          </a:prstGeom>
        </p:spPr>
      </p:pic>
    </p:spTree>
    <p:extLst>
      <p:ext uri="{BB962C8B-B14F-4D97-AF65-F5344CB8AC3E}">
        <p14:creationId xmlns:p14="http://schemas.microsoft.com/office/powerpoint/2010/main" val="35502630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914" userDrawn="1">
          <p15:clr>
            <a:srgbClr val="FBAE40"/>
          </p15:clr>
        </p15:guide>
        <p15:guide id="2" pos="1118" userDrawn="1">
          <p15:clr>
            <a:srgbClr val="FBAE40"/>
          </p15:clr>
        </p15:guide>
        <p15:guide id="3" orient="horz" pos="3249" userDrawn="1">
          <p15:clr>
            <a:srgbClr val="FBAE40"/>
          </p15:clr>
        </p15:guide>
        <p15:guide id="4" orient="horz" pos="3453" userDrawn="1">
          <p15:clr>
            <a:srgbClr val="FBAE40"/>
          </p15:clr>
        </p15:guide>
        <p15:guide id="5" orient="horz" pos="1979" userDrawn="1">
          <p15:clr>
            <a:srgbClr val="FBAE40"/>
          </p15:clr>
        </p15:guide>
        <p15:guide id="6" orient="horz" pos="2183" userDrawn="1">
          <p15:clr>
            <a:srgbClr val="FBAE40"/>
          </p15:clr>
        </p15:guide>
        <p15:guide id="7" orient="horz" pos="2296" userDrawn="1">
          <p15:clr>
            <a:srgbClr val="FBAE40"/>
          </p15:clr>
        </p15:guide>
        <p15:guide id="8" orient="horz" pos="2500" userDrawn="1">
          <p15:clr>
            <a:srgbClr val="FBAE40"/>
          </p15:clr>
        </p15:guide>
        <p15:guide id="9" orient="horz" pos="2614" userDrawn="1">
          <p15:clr>
            <a:srgbClr val="FBAE40"/>
          </p15:clr>
        </p15:guide>
        <p15:guide id="10" orient="horz" pos="2818" userDrawn="1">
          <p15:clr>
            <a:srgbClr val="FBAE40"/>
          </p15:clr>
        </p15:guide>
        <p15:guide id="11" orient="horz" pos="2931" userDrawn="1">
          <p15:clr>
            <a:srgbClr val="FBAE40"/>
          </p15:clr>
        </p15:guide>
        <p15:guide id="12" pos="4135" userDrawn="1">
          <p15:clr>
            <a:srgbClr val="FBAE40"/>
          </p15:clr>
        </p15:guide>
        <p15:guide id="13" orient="horz" pos="3135" userDrawn="1">
          <p15:clr>
            <a:srgbClr val="FBAE40"/>
          </p15:clr>
        </p15:guide>
        <p15:guide id="14" pos="393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slide NL">
    <p:bg>
      <p:bgRef idx="1001">
        <a:schemeClr val="bg1"/>
      </p:bgRef>
    </p:bg>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AC0B2D77-DCD7-430A-A6C4-D70BC7A60F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421902" y="2225198"/>
            <a:ext cx="5418507" cy="2412000"/>
          </a:xfrm>
          <a:prstGeom prst="rect">
            <a:avLst/>
          </a:prstGeom>
        </p:spPr>
      </p:pic>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5029351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indslide FR">
    <p:bg>
      <p:bgRef idx="1001">
        <a:schemeClr val="bg1"/>
      </p:bgRef>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18F1F01A-966D-4B51-AF81-B41BCFEFAAC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519373" y="2361207"/>
            <a:ext cx="5561260" cy="2232000"/>
          </a:xfrm>
          <a:prstGeom prst="rect">
            <a:avLst/>
          </a:prstGeom>
        </p:spPr>
      </p:pic>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6291572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indslide EN">
    <p:bg>
      <p:bgRef idx="1001">
        <a:schemeClr val="bg1"/>
      </p:bgRef>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Afbeelding 3" descr="Afbeelding met tekst&#10;&#10;Automatisch gegenereerde beschrijving">
            <a:extLst>
              <a:ext uri="{FF2B5EF4-FFF2-40B4-BE49-F238E27FC236}">
                <a16:creationId xmlns:a16="http://schemas.microsoft.com/office/drawing/2014/main" id="{3035E601-9F6A-4ECD-A437-2C1A3527252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513945" y="2354408"/>
            <a:ext cx="4865518" cy="2124000"/>
          </a:xfrm>
          <a:prstGeom prst="rect">
            <a:avLst/>
          </a:prstGeom>
        </p:spPr>
      </p:pic>
    </p:spTree>
    <p:extLst>
      <p:ext uri="{BB962C8B-B14F-4D97-AF65-F5344CB8AC3E}">
        <p14:creationId xmlns:p14="http://schemas.microsoft.com/office/powerpoint/2010/main" val="2891861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indslide DU">
    <p:bg>
      <p:bgRef idx="1001">
        <a:schemeClr val="bg1"/>
      </p:bgRef>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36FD60E6-CC97-47E0-9FE1-41693B4CAB0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522953" y="2347354"/>
            <a:ext cx="5362757" cy="2160000"/>
          </a:xfrm>
          <a:prstGeom prst="rect">
            <a:avLst/>
          </a:prstGeom>
        </p:spPr>
      </p:pic>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40547048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Eindslide NL+FR">
    <p:bg>
      <p:bgRef idx="1001">
        <a:schemeClr val="bg1"/>
      </p:bgRef>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Afbeelding 3" descr="Afbeelding met tekst&#10;&#10;Automatisch gegenereerde beschrijving">
            <a:extLst>
              <a:ext uri="{FF2B5EF4-FFF2-40B4-BE49-F238E27FC236}">
                <a16:creationId xmlns:a16="http://schemas.microsoft.com/office/drawing/2014/main" id="{7B6C961E-3863-4DFD-95FE-E66B1D711F9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89900" y="2526978"/>
            <a:ext cx="9203455" cy="1823927"/>
          </a:xfrm>
          <a:prstGeom prst="rect">
            <a:avLst/>
          </a:prstGeom>
        </p:spPr>
      </p:pic>
    </p:spTree>
    <p:extLst>
      <p:ext uri="{BB962C8B-B14F-4D97-AF65-F5344CB8AC3E}">
        <p14:creationId xmlns:p14="http://schemas.microsoft.com/office/powerpoint/2010/main" val="27697746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Eindslide OS NL">
    <p:bg>
      <p:bgRef idx="1001">
        <a:schemeClr val="bg1"/>
      </p:bgRef>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Afbeelding 11">
            <a:extLst>
              <a:ext uri="{FF2B5EF4-FFF2-40B4-BE49-F238E27FC236}">
                <a16:creationId xmlns:a16="http://schemas.microsoft.com/office/drawing/2014/main" id="{7B0CD790-2B99-8E02-9500-DABFE1678DD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88218" y="2721680"/>
            <a:ext cx="6015565" cy="1414640"/>
          </a:xfrm>
          <a:prstGeom prst="rect">
            <a:avLst/>
          </a:prstGeom>
        </p:spPr>
      </p:pic>
    </p:spTree>
    <p:extLst>
      <p:ext uri="{BB962C8B-B14F-4D97-AF65-F5344CB8AC3E}">
        <p14:creationId xmlns:p14="http://schemas.microsoft.com/office/powerpoint/2010/main" val="11919214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Eindslide OS FR">
    <p:bg>
      <p:bgRef idx="1001">
        <a:schemeClr val="bg1"/>
      </p:bgRef>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 name="Afbeelding 2">
            <a:extLst>
              <a:ext uri="{FF2B5EF4-FFF2-40B4-BE49-F238E27FC236}">
                <a16:creationId xmlns:a16="http://schemas.microsoft.com/office/drawing/2014/main" id="{78AD5511-5854-EEA4-31F6-51A48E37B72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30202" y="2721680"/>
            <a:ext cx="6131594" cy="1414640"/>
          </a:xfrm>
          <a:prstGeom prst="rect">
            <a:avLst/>
          </a:prstGeom>
        </p:spPr>
      </p:pic>
    </p:spTree>
    <p:extLst>
      <p:ext uri="{BB962C8B-B14F-4D97-AF65-F5344CB8AC3E}">
        <p14:creationId xmlns:p14="http://schemas.microsoft.com/office/powerpoint/2010/main" val="47538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Eindslide OS EN">
    <p:bg>
      <p:bgRef idx="1001">
        <a:schemeClr val="bg1"/>
      </p:bgRef>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 name="Afbeelding 2">
            <a:extLst>
              <a:ext uri="{FF2B5EF4-FFF2-40B4-BE49-F238E27FC236}">
                <a16:creationId xmlns:a16="http://schemas.microsoft.com/office/drawing/2014/main" id="{F8B9FB2A-AC0B-1E4E-F0F3-C03CAA60CFC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25740" y="2721680"/>
            <a:ext cx="6140519" cy="1414640"/>
          </a:xfrm>
          <a:prstGeom prst="rect">
            <a:avLst/>
          </a:prstGeom>
        </p:spPr>
      </p:pic>
    </p:spTree>
    <p:extLst>
      <p:ext uri="{BB962C8B-B14F-4D97-AF65-F5344CB8AC3E}">
        <p14:creationId xmlns:p14="http://schemas.microsoft.com/office/powerpoint/2010/main" val="4392530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Eindslide OS DU">
    <p:bg>
      <p:bgRef idx="1001">
        <a:schemeClr val="bg1"/>
      </p:bgRef>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60E1558-F969-4667-A3F7-CBC9700D9367}"/>
              </a:ext>
            </a:extLst>
          </p:cNvPr>
          <p:cNvSpPr/>
          <p:nvPr userDrawn="1"/>
        </p:nvSpPr>
        <p:spPr>
          <a:xfrm>
            <a:off x="1" y="379521"/>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hthoek 15">
            <a:extLst>
              <a:ext uri="{FF2B5EF4-FFF2-40B4-BE49-F238E27FC236}">
                <a16:creationId xmlns:a16="http://schemas.microsoft.com/office/drawing/2014/main" id="{D1A6B447-D8B3-4A51-8782-8CD691B54756}"/>
              </a:ext>
            </a:extLst>
          </p:cNvPr>
          <p:cNvSpPr/>
          <p:nvPr userDrawn="1"/>
        </p:nvSpPr>
        <p:spPr>
          <a:xfrm>
            <a:off x="0" y="702416"/>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hthoek 16">
            <a:extLst>
              <a:ext uri="{FF2B5EF4-FFF2-40B4-BE49-F238E27FC236}">
                <a16:creationId xmlns:a16="http://schemas.microsoft.com/office/drawing/2014/main" id="{0E2912E1-20B5-4FDE-98F5-8490956D05B5}"/>
              </a:ext>
            </a:extLst>
          </p:cNvPr>
          <p:cNvSpPr/>
          <p:nvPr userDrawn="1"/>
        </p:nvSpPr>
        <p:spPr>
          <a:xfrm>
            <a:off x="10567751" y="6034642"/>
            <a:ext cx="162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hthoek 17">
            <a:extLst>
              <a:ext uri="{FF2B5EF4-FFF2-40B4-BE49-F238E27FC236}">
                <a16:creationId xmlns:a16="http://schemas.microsoft.com/office/drawing/2014/main" id="{C2B8DBA2-99A1-4012-ADD2-58C723F80B75}"/>
              </a:ext>
            </a:extLst>
          </p:cNvPr>
          <p:cNvSpPr/>
          <p:nvPr userDrawn="1"/>
        </p:nvSpPr>
        <p:spPr>
          <a:xfrm>
            <a:off x="10567750" y="6357537"/>
            <a:ext cx="1620000" cy="145343"/>
          </a:xfrm>
          <a:prstGeom prst="rect">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 name="Afbeelding 2">
            <a:extLst>
              <a:ext uri="{FF2B5EF4-FFF2-40B4-BE49-F238E27FC236}">
                <a16:creationId xmlns:a16="http://schemas.microsoft.com/office/drawing/2014/main" id="{7B3F09CA-6F49-5DE0-9AF6-37899542C39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16815" y="2721680"/>
            <a:ext cx="6158369" cy="1414640"/>
          </a:xfrm>
          <a:prstGeom prst="rect">
            <a:avLst/>
          </a:prstGeom>
        </p:spPr>
      </p:pic>
    </p:spTree>
    <p:extLst>
      <p:ext uri="{BB962C8B-B14F-4D97-AF65-F5344CB8AC3E}">
        <p14:creationId xmlns:p14="http://schemas.microsoft.com/office/powerpoint/2010/main" val="759932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dia">
    <p:bg>
      <p:bgRef idx="1001">
        <a:schemeClr val="bg1"/>
      </p:bgRef>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355F4E68-4A38-4B3B-BBA4-56A14DE4A964}"/>
              </a:ext>
            </a:extLst>
          </p:cNvPr>
          <p:cNvSpPr/>
          <p:nvPr userDrawn="1"/>
        </p:nvSpPr>
        <p:spPr>
          <a:xfrm>
            <a:off x="-1" y="0"/>
            <a:ext cx="3592497" cy="6858000"/>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Ondertitel 2">
            <a:extLst>
              <a:ext uri="{FF2B5EF4-FFF2-40B4-BE49-F238E27FC236}">
                <a16:creationId xmlns:a16="http://schemas.microsoft.com/office/drawing/2014/main" id="{4255F7B5-8063-4522-9AFE-8B7A4297A24F}"/>
              </a:ext>
            </a:extLst>
          </p:cNvPr>
          <p:cNvSpPr>
            <a:spLocks noGrp="1"/>
          </p:cNvSpPr>
          <p:nvPr>
            <p:ph type="subTitle" idx="1" hasCustomPrompt="1"/>
          </p:nvPr>
        </p:nvSpPr>
        <p:spPr>
          <a:xfrm>
            <a:off x="991340" y="2103436"/>
            <a:ext cx="1609817" cy="2450275"/>
          </a:xfrm>
        </p:spPr>
        <p:txBody>
          <a:bodyPr anchor="ctr" anchorCtr="0">
            <a:noAutofit/>
          </a:bodyPr>
          <a:lstStyle>
            <a:lvl1pPr marL="0" indent="0" algn="r">
              <a:buNone/>
              <a:defRPr sz="19900" b="1">
                <a:solidFill>
                  <a:srgbClr val="3F4A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0</a:t>
            </a:r>
            <a:endParaRPr lang="en-BE" dirty="0"/>
          </a:p>
        </p:txBody>
      </p:sp>
      <p:sp>
        <p:nvSpPr>
          <p:cNvPr id="13" name="Titel 12">
            <a:extLst>
              <a:ext uri="{FF2B5EF4-FFF2-40B4-BE49-F238E27FC236}">
                <a16:creationId xmlns:a16="http://schemas.microsoft.com/office/drawing/2014/main" id="{84871ADE-496A-4E85-AE72-5D590281BF8E}"/>
              </a:ext>
            </a:extLst>
          </p:cNvPr>
          <p:cNvSpPr>
            <a:spLocks noGrp="1"/>
          </p:cNvSpPr>
          <p:nvPr>
            <p:ph type="title" hasCustomPrompt="1"/>
          </p:nvPr>
        </p:nvSpPr>
        <p:spPr>
          <a:xfrm>
            <a:off x="4583836" y="3033108"/>
            <a:ext cx="6616823" cy="590931"/>
          </a:xfrm>
        </p:spPr>
        <p:txBody>
          <a:bodyPr wrap="square">
            <a:spAutoFit/>
          </a:bodyPr>
          <a:lstStyle>
            <a:lvl1pPr>
              <a:defRPr sz="3600">
                <a:solidFill>
                  <a:srgbClr val="E4D9CC"/>
                </a:solidFill>
              </a:defRPr>
            </a:lvl1pPr>
          </a:lstStyle>
          <a:p>
            <a:r>
              <a:rPr lang="nl-NL" dirty="0"/>
              <a:t>TITEL HOOFDSTUK</a:t>
            </a:r>
            <a:endParaRPr lang="en-BE" dirty="0"/>
          </a:p>
        </p:txBody>
      </p:sp>
      <p:pic>
        <p:nvPicPr>
          <p:cNvPr id="9" name="Afbeelding 8">
            <a:extLst>
              <a:ext uri="{FF2B5EF4-FFF2-40B4-BE49-F238E27FC236}">
                <a16:creationId xmlns:a16="http://schemas.microsoft.com/office/drawing/2014/main" id="{64C4FF06-CCF1-4718-8CB0-FF9160F42E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1340752" y="6082857"/>
            <a:ext cx="540000" cy="470004"/>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628CE448-1EE1-4690-9AEF-3CEF6B037D1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20301496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e/Curriculum">
    <p:bg>
      <p:bgRef idx="1001">
        <a:schemeClr val="bg2"/>
      </p:bgRef>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40DC7E7A-A9C9-4752-AD84-B7F32FFE72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
        <p:nvSpPr>
          <p:cNvPr id="13" name="Titel 12">
            <a:extLst>
              <a:ext uri="{FF2B5EF4-FFF2-40B4-BE49-F238E27FC236}">
                <a16:creationId xmlns:a16="http://schemas.microsoft.com/office/drawing/2014/main" id="{84871ADE-496A-4E85-AE72-5D590281BF8E}"/>
              </a:ext>
            </a:extLst>
          </p:cNvPr>
          <p:cNvSpPr>
            <a:spLocks noGrp="1"/>
          </p:cNvSpPr>
          <p:nvPr>
            <p:ph type="title" hasCustomPrompt="1"/>
          </p:nvPr>
        </p:nvSpPr>
        <p:spPr>
          <a:xfrm>
            <a:off x="4419599" y="1880492"/>
            <a:ext cx="7400925" cy="590931"/>
          </a:xfrm>
        </p:spPr>
        <p:txBody>
          <a:bodyPr wrap="square" anchor="t" anchorCtr="0">
            <a:spAutoFit/>
          </a:bodyPr>
          <a:lstStyle>
            <a:lvl1pPr>
              <a:defRPr sz="3600" b="1">
                <a:solidFill>
                  <a:schemeClr val="tx2"/>
                </a:solidFill>
                <a:latin typeface="+mn-lt"/>
              </a:defRPr>
            </a:lvl1pPr>
          </a:lstStyle>
          <a:p>
            <a:r>
              <a:rPr lang="nl-NL" dirty="0"/>
              <a:t>Voornaam Naam</a:t>
            </a:r>
            <a:endParaRPr lang="en-BE" dirty="0"/>
          </a:p>
        </p:txBody>
      </p:sp>
      <p:sp>
        <p:nvSpPr>
          <p:cNvPr id="8" name="Rechthoek 7">
            <a:extLst>
              <a:ext uri="{FF2B5EF4-FFF2-40B4-BE49-F238E27FC236}">
                <a16:creationId xmlns:a16="http://schemas.microsoft.com/office/drawing/2014/main" id="{B15D2F00-F413-4A4D-845D-93103C6E0500}"/>
              </a:ext>
            </a:extLst>
          </p:cNvPr>
          <p:cNvSpPr/>
          <p:nvPr userDrawn="1"/>
        </p:nvSpPr>
        <p:spPr>
          <a:xfrm>
            <a:off x="1" y="743701"/>
            <a:ext cx="2376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hthoek 8">
            <a:extLst>
              <a:ext uri="{FF2B5EF4-FFF2-40B4-BE49-F238E27FC236}">
                <a16:creationId xmlns:a16="http://schemas.microsoft.com/office/drawing/2014/main" id="{206EDD14-C77E-4FE3-B380-340E67B4C94C}"/>
              </a:ext>
            </a:extLst>
          </p:cNvPr>
          <p:cNvSpPr/>
          <p:nvPr userDrawn="1"/>
        </p:nvSpPr>
        <p:spPr>
          <a:xfrm>
            <a:off x="0" y="1066596"/>
            <a:ext cx="414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1" name="Afbeelding 10">
            <a:extLst>
              <a:ext uri="{FF2B5EF4-FFF2-40B4-BE49-F238E27FC236}">
                <a16:creationId xmlns:a16="http://schemas.microsoft.com/office/drawing/2014/main" id="{6AEEBEB5-0BBB-46C1-B111-EB09C16429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1340752" y="6082857"/>
            <a:ext cx="540000" cy="470004"/>
          </a:xfrm>
          <a:prstGeom prst="rect">
            <a:avLst/>
          </a:prstGeom>
        </p:spPr>
      </p:pic>
      <p:sp>
        <p:nvSpPr>
          <p:cNvPr id="3" name="Tijdelijke aanduiding voor afbeelding 2">
            <a:extLst>
              <a:ext uri="{FF2B5EF4-FFF2-40B4-BE49-F238E27FC236}">
                <a16:creationId xmlns:a16="http://schemas.microsoft.com/office/drawing/2014/main" id="{97001C7E-F247-4D5E-9808-8A62F986F6DE}"/>
              </a:ext>
            </a:extLst>
          </p:cNvPr>
          <p:cNvSpPr>
            <a:spLocks noGrp="1"/>
          </p:cNvSpPr>
          <p:nvPr>
            <p:ph type="pic" sz="quarter" idx="10"/>
          </p:nvPr>
        </p:nvSpPr>
        <p:spPr>
          <a:xfrm>
            <a:off x="371475" y="1880492"/>
            <a:ext cx="3427413" cy="3411538"/>
          </a:xfrm>
        </p:spPr>
        <p:txBody>
          <a:bodyPr/>
          <a:lstStyle/>
          <a:p>
            <a:r>
              <a:rPr lang="en-US"/>
              <a:t>Click icon to add picture</a:t>
            </a:r>
            <a:endParaRPr lang="en-BE" dirty="0"/>
          </a:p>
        </p:txBody>
      </p:sp>
      <p:sp>
        <p:nvSpPr>
          <p:cNvPr id="6" name="Tijdelijke aanduiding voor tekst 5">
            <a:extLst>
              <a:ext uri="{FF2B5EF4-FFF2-40B4-BE49-F238E27FC236}">
                <a16:creationId xmlns:a16="http://schemas.microsoft.com/office/drawing/2014/main" id="{DB076566-A3BB-4F7E-9C21-F505EB5CD682}"/>
              </a:ext>
            </a:extLst>
          </p:cNvPr>
          <p:cNvSpPr>
            <a:spLocks noGrp="1"/>
          </p:cNvSpPr>
          <p:nvPr>
            <p:ph type="body" sz="quarter" idx="11" hasCustomPrompt="1"/>
          </p:nvPr>
        </p:nvSpPr>
        <p:spPr>
          <a:xfrm>
            <a:off x="4403725" y="2731478"/>
            <a:ext cx="7416800" cy="2560552"/>
          </a:xfrm>
        </p:spPr>
        <p:txBody>
          <a:bodyPr/>
          <a:lstStyle>
            <a:lvl1pPr marL="0" indent="0">
              <a:buNone/>
              <a:defRPr>
                <a:solidFill>
                  <a:srgbClr val="E4D9CC"/>
                </a:solidFill>
                <a:latin typeface="+mj-lt"/>
              </a:defRPr>
            </a:lvl1pPr>
          </a:lstStyle>
          <a:p>
            <a:pPr lvl="0"/>
            <a:r>
              <a:rPr lang="nl-NL" dirty="0"/>
              <a:t>Functie</a:t>
            </a:r>
            <a:endParaRPr lang="en-BE" dirty="0"/>
          </a:p>
        </p:txBody>
      </p:sp>
    </p:spTree>
    <p:extLst>
      <p:ext uri="{BB962C8B-B14F-4D97-AF65-F5344CB8AC3E}">
        <p14:creationId xmlns:p14="http://schemas.microsoft.com/office/powerpoint/2010/main" val="2832808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40DC7E7A-A9C9-4752-AD84-B7F32FFE72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
        <p:nvSpPr>
          <p:cNvPr id="13" name="Titel 12">
            <a:extLst>
              <a:ext uri="{FF2B5EF4-FFF2-40B4-BE49-F238E27FC236}">
                <a16:creationId xmlns:a16="http://schemas.microsoft.com/office/drawing/2014/main" id="{84871ADE-496A-4E85-AE72-5D590281BF8E}"/>
              </a:ext>
            </a:extLst>
          </p:cNvPr>
          <p:cNvSpPr>
            <a:spLocks noGrp="1"/>
          </p:cNvSpPr>
          <p:nvPr>
            <p:ph type="title" hasCustomPrompt="1"/>
          </p:nvPr>
        </p:nvSpPr>
        <p:spPr>
          <a:xfrm>
            <a:off x="1254710" y="1880492"/>
            <a:ext cx="9611556" cy="646331"/>
          </a:xfrm>
        </p:spPr>
        <p:txBody>
          <a:bodyPr wrap="square" anchor="t" anchorCtr="0">
            <a:spAutoFit/>
          </a:bodyPr>
          <a:lstStyle>
            <a:lvl1pPr>
              <a:defRPr sz="4000" b="0">
                <a:solidFill>
                  <a:srgbClr val="E4D9CC"/>
                </a:solidFill>
                <a:latin typeface="+mn-lt"/>
              </a:defRPr>
            </a:lvl1pPr>
          </a:lstStyle>
          <a:p>
            <a:r>
              <a:rPr lang="nl-NL" dirty="0"/>
              <a:t>Quote</a:t>
            </a:r>
            <a:endParaRPr lang="en-BE" dirty="0"/>
          </a:p>
        </p:txBody>
      </p:sp>
      <p:sp>
        <p:nvSpPr>
          <p:cNvPr id="8" name="Rechthoek 7">
            <a:extLst>
              <a:ext uri="{FF2B5EF4-FFF2-40B4-BE49-F238E27FC236}">
                <a16:creationId xmlns:a16="http://schemas.microsoft.com/office/drawing/2014/main" id="{B15D2F00-F413-4A4D-845D-93103C6E0500}"/>
              </a:ext>
            </a:extLst>
          </p:cNvPr>
          <p:cNvSpPr/>
          <p:nvPr userDrawn="1"/>
        </p:nvSpPr>
        <p:spPr>
          <a:xfrm>
            <a:off x="1" y="743701"/>
            <a:ext cx="2376000" cy="145343"/>
          </a:xfrm>
          <a:prstGeom prst="rect">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hthoek 8">
            <a:extLst>
              <a:ext uri="{FF2B5EF4-FFF2-40B4-BE49-F238E27FC236}">
                <a16:creationId xmlns:a16="http://schemas.microsoft.com/office/drawing/2014/main" id="{206EDD14-C77E-4FE3-B380-340E67B4C94C}"/>
              </a:ext>
            </a:extLst>
          </p:cNvPr>
          <p:cNvSpPr/>
          <p:nvPr userDrawn="1"/>
        </p:nvSpPr>
        <p:spPr>
          <a:xfrm>
            <a:off x="0" y="1066596"/>
            <a:ext cx="4140000" cy="145343"/>
          </a:xfrm>
          <a:prstGeom prst="rect">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1" name="Afbeelding 10">
            <a:extLst>
              <a:ext uri="{FF2B5EF4-FFF2-40B4-BE49-F238E27FC236}">
                <a16:creationId xmlns:a16="http://schemas.microsoft.com/office/drawing/2014/main" id="{6AEEBEB5-0BBB-46C1-B111-EB09C16429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1340752" y="6082857"/>
            <a:ext cx="540000" cy="470004"/>
          </a:xfrm>
          <a:prstGeom prst="rect">
            <a:avLst/>
          </a:prstGeom>
        </p:spPr>
      </p:pic>
    </p:spTree>
    <p:extLst>
      <p:ext uri="{BB962C8B-B14F-4D97-AF65-F5344CB8AC3E}">
        <p14:creationId xmlns:p14="http://schemas.microsoft.com/office/powerpoint/2010/main" val="273019826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6" name="Afbeelding 5" descr="Afbeelding met zadel, outdoor-object&#10;&#10;Automatisch gegenereerde beschrijving">
            <a:extLst>
              <a:ext uri="{FF2B5EF4-FFF2-40B4-BE49-F238E27FC236}">
                <a16:creationId xmlns:a16="http://schemas.microsoft.com/office/drawing/2014/main" id="{9679C71C-8391-443D-BDA6-FD796D6AF8E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pic>
        <p:nvPicPr>
          <p:cNvPr id="7" name="Afbeelding 6">
            <a:extLst>
              <a:ext uri="{FF2B5EF4-FFF2-40B4-BE49-F238E27FC236}">
                <a16:creationId xmlns:a16="http://schemas.microsoft.com/office/drawing/2014/main" id="{E22AB5B6-46A3-40D8-9A84-9022EADA298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sp>
        <p:nvSpPr>
          <p:cNvPr id="8" name="Titel 1">
            <a:extLst>
              <a:ext uri="{FF2B5EF4-FFF2-40B4-BE49-F238E27FC236}">
                <a16:creationId xmlns:a16="http://schemas.microsoft.com/office/drawing/2014/main" id="{1D1F4F36-6F51-4C7C-9530-1FA4EC18D35E}"/>
              </a:ext>
            </a:extLst>
          </p:cNvPr>
          <p:cNvSpPr>
            <a:spLocks noGrp="1"/>
          </p:cNvSpPr>
          <p:nvPr>
            <p:ph type="title"/>
          </p:nvPr>
        </p:nvSpPr>
        <p:spPr>
          <a:xfrm>
            <a:off x="839788" y="365125"/>
            <a:ext cx="10515600" cy="1325563"/>
          </a:xfrm>
        </p:spPr>
        <p:txBody>
          <a:bodyPr>
            <a:normAutofit/>
          </a:bodyPr>
          <a:lstStyle>
            <a:lvl1pPr>
              <a:defRPr sz="4000" b="1"/>
            </a:lvl1pPr>
          </a:lstStyle>
          <a:p>
            <a:r>
              <a:rPr lang="en-US"/>
              <a:t>Click to edit Master title style</a:t>
            </a:r>
            <a:endParaRPr lang="en-BE" dirty="0"/>
          </a:p>
        </p:txBody>
      </p:sp>
      <p:sp>
        <p:nvSpPr>
          <p:cNvPr id="3" name="Tijdelijke aanduiding voor inhoud 2">
            <a:extLst>
              <a:ext uri="{FF2B5EF4-FFF2-40B4-BE49-F238E27FC236}">
                <a16:creationId xmlns:a16="http://schemas.microsoft.com/office/drawing/2014/main" id="{E3159125-5CD0-46CE-AEFB-3B0056E84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pic>
        <p:nvPicPr>
          <p:cNvPr id="9" name="Afbeelding 8" descr="Afbeelding met tekst&#10;&#10;Automatisch gegenereerde beschrijving">
            <a:extLst>
              <a:ext uri="{FF2B5EF4-FFF2-40B4-BE49-F238E27FC236}">
                <a16:creationId xmlns:a16="http://schemas.microsoft.com/office/drawing/2014/main" id="{AF6CA01A-A5C8-47F6-BAC0-436BDA2A07F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3560797974"/>
      </p:ext>
    </p:extLst>
  </p:cSld>
  <p:clrMapOvr>
    <a:masterClrMapping/>
  </p:clrMapOvr>
  <p:extLst>
    <p:ext uri="{DCECCB84-F9BA-43D5-87BE-67443E8EF086}">
      <p15:sldGuideLst xmlns:p15="http://schemas.microsoft.com/office/powerpoint/2012/main">
        <p15:guide id="2" pos="74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5" name="Afbeelding 4" descr="Afbeelding met zadel, outdoor-object&#10;&#10;Automatisch gegenereerde beschrijving">
            <a:extLst>
              <a:ext uri="{FF2B5EF4-FFF2-40B4-BE49-F238E27FC236}">
                <a16:creationId xmlns:a16="http://schemas.microsoft.com/office/drawing/2014/main" id="{1CF8B000-F3A9-44D2-B163-BBFEE5A35BB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2" name="Titel 1">
            <a:extLst>
              <a:ext uri="{FF2B5EF4-FFF2-40B4-BE49-F238E27FC236}">
                <a16:creationId xmlns:a16="http://schemas.microsoft.com/office/drawing/2014/main" id="{7D1966F8-1746-4ADA-9A16-B87FD6AA7257}"/>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a:t>Click to edit Master title style</a:t>
            </a:r>
            <a:endParaRPr lang="en-BE" dirty="0"/>
          </a:p>
        </p:txBody>
      </p:sp>
      <p:sp>
        <p:nvSpPr>
          <p:cNvPr id="3" name="Tijdelijke aanduiding voor tekst 2">
            <a:extLst>
              <a:ext uri="{FF2B5EF4-FFF2-40B4-BE49-F238E27FC236}">
                <a16:creationId xmlns:a16="http://schemas.microsoft.com/office/drawing/2014/main" id="{9AF3B221-1767-46E9-9159-1DE3BCE48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Afbeelding 8">
            <a:extLst>
              <a:ext uri="{FF2B5EF4-FFF2-40B4-BE49-F238E27FC236}">
                <a16:creationId xmlns:a16="http://schemas.microsoft.com/office/drawing/2014/main" id="{8C487037-C7C8-447D-AA8B-596E7AA121E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607CE1E5-FED8-4CB5-8DAE-7A2E2796C8A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389064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6" name="Afbeelding 5" descr="Afbeelding met zadel, outdoor-object&#10;&#10;Automatisch gegenereerde beschrijving">
            <a:extLst>
              <a:ext uri="{FF2B5EF4-FFF2-40B4-BE49-F238E27FC236}">
                <a16:creationId xmlns:a16="http://schemas.microsoft.com/office/drawing/2014/main" id="{D697D20E-C68B-4169-A031-D02CF4312D3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2" name="Titel 1">
            <a:extLst>
              <a:ext uri="{FF2B5EF4-FFF2-40B4-BE49-F238E27FC236}">
                <a16:creationId xmlns:a16="http://schemas.microsoft.com/office/drawing/2014/main" id="{065439A3-5DF6-4AF3-9170-47CB296935C5}"/>
              </a:ext>
            </a:extLst>
          </p:cNvPr>
          <p:cNvSpPr>
            <a:spLocks noGrp="1"/>
          </p:cNvSpPr>
          <p:nvPr>
            <p:ph type="title"/>
          </p:nvPr>
        </p:nvSpPr>
        <p:spPr/>
        <p:txBody>
          <a:bodyPr>
            <a:normAutofit/>
          </a:bodyPr>
          <a:lstStyle>
            <a:lvl1pPr>
              <a:defRPr sz="4000" b="1"/>
            </a:lvl1pPr>
          </a:lstStyle>
          <a:p>
            <a:r>
              <a:rPr lang="en-US"/>
              <a:t>Click to edit Master title style</a:t>
            </a:r>
            <a:endParaRPr lang="en-BE" dirty="0"/>
          </a:p>
        </p:txBody>
      </p:sp>
      <p:sp>
        <p:nvSpPr>
          <p:cNvPr id="3" name="Tijdelijke aanduiding voor inhoud 2">
            <a:extLst>
              <a:ext uri="{FF2B5EF4-FFF2-40B4-BE49-F238E27FC236}">
                <a16:creationId xmlns:a16="http://schemas.microsoft.com/office/drawing/2014/main" id="{FAF4B464-1470-4B09-BAA8-30AA658E4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ijdelijke aanduiding voor inhoud 3">
            <a:extLst>
              <a:ext uri="{FF2B5EF4-FFF2-40B4-BE49-F238E27FC236}">
                <a16:creationId xmlns:a16="http://schemas.microsoft.com/office/drawing/2014/main" id="{DDF6B9E4-CBEC-4145-B032-07D521DED1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pic>
        <p:nvPicPr>
          <p:cNvPr id="10" name="Afbeelding 9">
            <a:extLst>
              <a:ext uri="{FF2B5EF4-FFF2-40B4-BE49-F238E27FC236}">
                <a16:creationId xmlns:a16="http://schemas.microsoft.com/office/drawing/2014/main" id="{6F361B7B-FE4E-4246-B8CF-08FF87FAE6E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AAA9A24E-40BB-46F3-B4A0-D28F1A2CFAE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301205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Links">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902FD598-6134-40DE-8DC0-2AF8DED2EE37}"/>
              </a:ext>
            </a:extLst>
          </p:cNvPr>
          <p:cNvSpPr>
            <a:spLocks noGrp="1"/>
          </p:cNvSpPr>
          <p:nvPr>
            <p:ph type="pic" sz="quarter" idx="10"/>
          </p:nvPr>
        </p:nvSpPr>
        <p:spPr>
          <a:xfrm>
            <a:off x="0" y="0"/>
            <a:ext cx="6019800" cy="6858000"/>
          </a:xfrm>
        </p:spPr>
        <p:txBody>
          <a:bodyPr/>
          <a:lstStyle/>
          <a:p>
            <a:r>
              <a:rPr lang="en-US"/>
              <a:t>Click icon to add picture</a:t>
            </a:r>
            <a:endParaRPr lang="en-BE" dirty="0"/>
          </a:p>
        </p:txBody>
      </p:sp>
      <p:pic>
        <p:nvPicPr>
          <p:cNvPr id="6" name="Afbeelding 5" descr="Afbeelding met zadel, outdoor-object&#10;&#10;Automatisch gegenereerde beschrijving">
            <a:extLst>
              <a:ext uri="{FF2B5EF4-FFF2-40B4-BE49-F238E27FC236}">
                <a16:creationId xmlns:a16="http://schemas.microsoft.com/office/drawing/2014/main" id="{D697D20E-C68B-4169-A031-D02CF4312D3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467621" y="2514599"/>
            <a:ext cx="12768143" cy="4450595"/>
          </a:xfrm>
          <a:prstGeom prst="rect">
            <a:avLst/>
          </a:prstGeom>
        </p:spPr>
      </p:pic>
      <p:sp>
        <p:nvSpPr>
          <p:cNvPr id="2" name="Titel 1">
            <a:extLst>
              <a:ext uri="{FF2B5EF4-FFF2-40B4-BE49-F238E27FC236}">
                <a16:creationId xmlns:a16="http://schemas.microsoft.com/office/drawing/2014/main" id="{065439A3-5DF6-4AF3-9170-47CB296935C5}"/>
              </a:ext>
            </a:extLst>
          </p:cNvPr>
          <p:cNvSpPr>
            <a:spLocks noGrp="1"/>
          </p:cNvSpPr>
          <p:nvPr>
            <p:ph type="title"/>
          </p:nvPr>
        </p:nvSpPr>
        <p:spPr>
          <a:xfrm>
            <a:off x="6172200" y="365125"/>
            <a:ext cx="5181600" cy="1325563"/>
          </a:xfrm>
        </p:spPr>
        <p:txBody>
          <a:bodyPr>
            <a:normAutofit/>
          </a:bodyPr>
          <a:lstStyle>
            <a:lvl1pPr>
              <a:defRPr sz="4000" b="1"/>
            </a:lvl1pPr>
          </a:lstStyle>
          <a:p>
            <a:r>
              <a:rPr lang="en-US"/>
              <a:t>Click to edit Master title style</a:t>
            </a:r>
            <a:endParaRPr lang="en-BE" dirty="0"/>
          </a:p>
        </p:txBody>
      </p:sp>
      <p:sp>
        <p:nvSpPr>
          <p:cNvPr id="4" name="Tijdelijke aanduiding voor inhoud 3">
            <a:extLst>
              <a:ext uri="{FF2B5EF4-FFF2-40B4-BE49-F238E27FC236}">
                <a16:creationId xmlns:a16="http://schemas.microsoft.com/office/drawing/2014/main" id="{DDF6B9E4-CBEC-4145-B032-07D521DED1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pic>
        <p:nvPicPr>
          <p:cNvPr id="10" name="Afbeelding 9">
            <a:extLst>
              <a:ext uri="{FF2B5EF4-FFF2-40B4-BE49-F238E27FC236}">
                <a16:creationId xmlns:a16="http://schemas.microsoft.com/office/drawing/2014/main" id="{6F361B7B-FE4E-4246-B8CF-08FF87FAE6E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79939" y="6014664"/>
            <a:ext cx="661626" cy="576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81D41852-7E87-4B53-8032-478D78691F8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6590" y="5821144"/>
            <a:ext cx="828000" cy="828000"/>
          </a:xfrm>
          <a:prstGeom prst="rect">
            <a:avLst/>
          </a:prstGeom>
        </p:spPr>
      </p:pic>
    </p:spTree>
    <p:extLst>
      <p:ext uri="{BB962C8B-B14F-4D97-AF65-F5344CB8AC3E}">
        <p14:creationId xmlns:p14="http://schemas.microsoft.com/office/powerpoint/2010/main" val="353964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10000"/>
                <a:lumOff val="90000"/>
              </a:schemeClr>
            </a:gs>
            <a:gs pos="100000">
              <a:schemeClr val="accent3">
                <a:lumMod val="30000"/>
                <a:lumOff val="70000"/>
              </a:schemeClr>
            </a:gs>
          </a:gsLst>
          <a:lin ang="0" scaled="0"/>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5D9216-7B7A-4A47-B711-B0D33F985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BE" dirty="0"/>
          </a:p>
        </p:txBody>
      </p:sp>
      <p:sp>
        <p:nvSpPr>
          <p:cNvPr id="3" name="Tijdelijke aanduiding voor tekst 2">
            <a:extLst>
              <a:ext uri="{FF2B5EF4-FFF2-40B4-BE49-F238E27FC236}">
                <a16:creationId xmlns:a16="http://schemas.microsoft.com/office/drawing/2014/main" id="{51214652-E5C9-42CD-9994-82CA7B419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BE" dirty="0"/>
          </a:p>
        </p:txBody>
      </p:sp>
      <p:sp>
        <p:nvSpPr>
          <p:cNvPr id="4" name="Tijdelijke aanduiding voor datum 3">
            <a:extLst>
              <a:ext uri="{FF2B5EF4-FFF2-40B4-BE49-F238E27FC236}">
                <a16:creationId xmlns:a16="http://schemas.microsoft.com/office/drawing/2014/main" id="{CAFB1174-26D9-4496-88A3-FAD65E3F3F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63888-D25F-4119-9139-F024A07C98FE}" type="datetimeFigureOut">
              <a:rPr lang="en-BE" smtClean="0"/>
              <a:t>03/21/2026</a:t>
            </a:fld>
            <a:endParaRPr lang="en-BE"/>
          </a:p>
        </p:txBody>
      </p:sp>
      <p:sp>
        <p:nvSpPr>
          <p:cNvPr id="5" name="Tijdelijke aanduiding voor voettekst 4">
            <a:extLst>
              <a:ext uri="{FF2B5EF4-FFF2-40B4-BE49-F238E27FC236}">
                <a16:creationId xmlns:a16="http://schemas.microsoft.com/office/drawing/2014/main" id="{90CCC21D-CD58-407D-B717-E6F869B16F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Tijdelijke aanduiding voor dianummer 5">
            <a:extLst>
              <a:ext uri="{FF2B5EF4-FFF2-40B4-BE49-F238E27FC236}">
                <a16:creationId xmlns:a16="http://schemas.microsoft.com/office/drawing/2014/main" id="{630C5D0D-435F-4FBE-BB96-4F1847922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97500-F1B3-4E07-AC8D-D9F79C13590C}" type="slidenum">
              <a:rPr lang="en-BE" smtClean="0"/>
              <a:t>‹N°›</a:t>
            </a:fld>
            <a:endParaRPr lang="en-BE"/>
          </a:p>
        </p:txBody>
      </p:sp>
      <p:sp>
        <p:nvSpPr>
          <p:cNvPr id="7" name="Ovaal 6">
            <a:extLst>
              <a:ext uri="{FF2B5EF4-FFF2-40B4-BE49-F238E27FC236}">
                <a16:creationId xmlns:a16="http://schemas.microsoft.com/office/drawing/2014/main" id="{36ED433F-E4B3-4573-AB5F-377E2C199390}"/>
              </a:ext>
            </a:extLst>
          </p:cNvPr>
          <p:cNvSpPr/>
          <p:nvPr userDrawn="1"/>
        </p:nvSpPr>
        <p:spPr>
          <a:xfrm>
            <a:off x="-736847" y="365125"/>
            <a:ext cx="380599" cy="380599"/>
          </a:xfrm>
          <a:prstGeom prst="ellipse">
            <a:avLst/>
          </a:prstGeom>
          <a:solidFill>
            <a:srgbClr val="3F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Ovaal 7">
            <a:extLst>
              <a:ext uri="{FF2B5EF4-FFF2-40B4-BE49-F238E27FC236}">
                <a16:creationId xmlns:a16="http://schemas.microsoft.com/office/drawing/2014/main" id="{6BE4E7A8-C9AF-439A-8EF9-24E8D9A6F018}"/>
              </a:ext>
            </a:extLst>
          </p:cNvPr>
          <p:cNvSpPr/>
          <p:nvPr userDrawn="1"/>
        </p:nvSpPr>
        <p:spPr>
          <a:xfrm>
            <a:off x="-736848" y="898124"/>
            <a:ext cx="380599" cy="380599"/>
          </a:xfrm>
          <a:prstGeom prst="ellipse">
            <a:avLst/>
          </a:prstGeom>
          <a:solidFill>
            <a:srgbClr val="E4D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Ovaal 8">
            <a:extLst>
              <a:ext uri="{FF2B5EF4-FFF2-40B4-BE49-F238E27FC236}">
                <a16:creationId xmlns:a16="http://schemas.microsoft.com/office/drawing/2014/main" id="{2A7634D9-7D5C-4C1C-B35E-58BDD3745256}"/>
              </a:ext>
            </a:extLst>
          </p:cNvPr>
          <p:cNvSpPr/>
          <p:nvPr userDrawn="1"/>
        </p:nvSpPr>
        <p:spPr>
          <a:xfrm>
            <a:off x="-736849" y="1431123"/>
            <a:ext cx="380599" cy="380599"/>
          </a:xfrm>
          <a:prstGeom prst="ellipse">
            <a:avLst/>
          </a:prstGeom>
          <a:solidFill>
            <a:srgbClr val="91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90877214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7" r:id="rId4"/>
    <p:sldLayoutId id="2147483662" r:id="rId5"/>
    <p:sldLayoutId id="2147483650" r:id="rId6"/>
    <p:sldLayoutId id="2147483651" r:id="rId7"/>
    <p:sldLayoutId id="2147483652" r:id="rId8"/>
    <p:sldLayoutId id="2147483672" r:id="rId9"/>
    <p:sldLayoutId id="2147483673" r:id="rId10"/>
    <p:sldLayoutId id="2147483653" r:id="rId11"/>
    <p:sldLayoutId id="2147483654" r:id="rId12"/>
    <p:sldLayoutId id="2147483655" r:id="rId13"/>
    <p:sldLayoutId id="2147483656" r:id="rId14"/>
    <p:sldLayoutId id="2147483657" r:id="rId15"/>
    <p:sldLayoutId id="2147483658" r:id="rId16"/>
    <p:sldLayoutId id="2147483659" r:id="rId17"/>
    <p:sldLayoutId id="2147483665" r:id="rId18"/>
    <p:sldLayoutId id="2147483664" r:id="rId19"/>
    <p:sldLayoutId id="2147483675" r:id="rId20"/>
    <p:sldLayoutId id="2147483663" r:id="rId21"/>
    <p:sldLayoutId id="2147483669" r:id="rId22"/>
    <p:sldLayoutId id="2147483668" r:id="rId23"/>
    <p:sldLayoutId id="2147483670" r:id="rId24"/>
    <p:sldLayoutId id="2147483671" r:id="rId25"/>
    <p:sldLayoutId id="2147483676" r:id="rId26"/>
    <p:sldLayoutId id="2147483677" r:id="rId27"/>
    <p:sldLayoutId id="2147483678" r:id="rId28"/>
    <p:sldLayoutId id="2147483679" r:id="rId29"/>
  </p:sldLayoutIdLst>
  <p:txStyles>
    <p:titleStyle>
      <a:lvl1pPr algn="l" defTabSz="914400" rtl="0" eaLnBrk="1" latinLnBrk="0" hangingPunct="1">
        <a:lnSpc>
          <a:spcPct val="90000"/>
        </a:lnSpc>
        <a:spcBef>
          <a:spcPct val="0"/>
        </a:spcBef>
        <a:buNone/>
        <a:defRPr sz="4400" b="0" kern="1200">
          <a:solidFill>
            <a:srgbClr val="3F4A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4A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4A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4A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4A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4A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234" userDrawn="1">
          <p15:clr>
            <a:srgbClr val="F26B43"/>
          </p15:clr>
        </p15:guide>
        <p15:guide id="3" pos="7446" userDrawn="1">
          <p15:clr>
            <a:srgbClr val="F26B43"/>
          </p15:clr>
        </p15:guide>
        <p15:guide id="4"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hyperlink" Target="mailto:Actesspf-fodakten@brucity.be"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mailto:notaribox@diplobel.fed.be"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elegalisation.diplomatie.be/"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dofi.ibz.be/"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mailto:border@ibz.fgov.be"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10.svg"/><Relationship Id="rId2" Type="http://schemas.openxmlformats.org/officeDocument/2006/relationships/image" Target="../media/image11.png"/><Relationship Id="rId16"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16.sv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9078E-1B2D-44A0-93C9-2452AA0A71E3}"/>
              </a:ext>
            </a:extLst>
          </p:cNvPr>
          <p:cNvSpPr>
            <a:spLocks noGrp="1"/>
          </p:cNvSpPr>
          <p:nvPr>
            <p:ph type="ctrTitle"/>
          </p:nvPr>
        </p:nvSpPr>
        <p:spPr>
          <a:xfrm>
            <a:off x="620486" y="3097222"/>
            <a:ext cx="10862081" cy="3194721"/>
          </a:xfrm>
        </p:spPr>
        <p:txBody>
          <a:bodyPr/>
          <a:lstStyle/>
          <a:p>
            <a:r>
              <a:rPr lang="fr-BE" sz="3200" dirty="0"/>
              <a:t>Les possibilités d’intervention du SPF AE en matière de droit des personnes dans le cadre des relations familiales internationales</a:t>
            </a:r>
            <a:br>
              <a:rPr lang="fr-BE" sz="3200" dirty="0"/>
            </a:br>
            <a:br>
              <a:rPr lang="fr-BE" sz="3200" dirty="0"/>
            </a:br>
            <a:r>
              <a:rPr lang="fr-BE" sz="3200" dirty="0"/>
              <a:t>AG </a:t>
            </a:r>
            <a:r>
              <a:rPr lang="fr-BE" sz="3200" dirty="0" err="1"/>
              <a:t>Gapec</a:t>
            </a:r>
            <a:r>
              <a:rPr lang="fr-BE" sz="3200" dirty="0"/>
              <a:t> – 10/3/2026 - Libramont</a:t>
            </a:r>
            <a:br>
              <a:rPr lang="fr-BE" sz="3200" dirty="0"/>
            </a:br>
            <a:br>
              <a:rPr lang="fr-BE" sz="3200" dirty="0"/>
            </a:br>
            <a:endParaRPr lang="fr-BE" sz="3200" dirty="0"/>
          </a:p>
        </p:txBody>
      </p:sp>
    </p:spTree>
    <p:extLst>
      <p:ext uri="{BB962C8B-B14F-4D97-AF65-F5344CB8AC3E}">
        <p14:creationId xmlns:p14="http://schemas.microsoft.com/office/powerpoint/2010/main" val="23159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ELDEM\AppData\Local\Microsoft\Windows\Temporary Internet Files\Content.IE5\26UU68QX\world-map-1392489391AQP[1].jpg">
            <a:extLst>
              <a:ext uri="{FF2B5EF4-FFF2-40B4-BE49-F238E27FC236}">
                <a16:creationId xmlns:a16="http://schemas.microsoft.com/office/drawing/2014/main" id="{B20272B0-6467-ECC1-4FEB-7B2A5DF6290E}"/>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1161690" y="132133"/>
            <a:ext cx="9960634" cy="659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a:xfrm>
            <a:off x="1575758" y="276046"/>
            <a:ext cx="9132499" cy="862642"/>
          </a:xfrm>
        </p:spPr>
        <p:txBody>
          <a:bodyPr/>
          <a:lstStyle/>
          <a:p>
            <a:pPr algn="ctr"/>
            <a:r>
              <a:rPr lang="fr-BE" dirty="0"/>
              <a:t>Les Belges à l’étranger</a:t>
            </a:r>
          </a:p>
        </p:txBody>
      </p:sp>
      <p:sp>
        <p:nvSpPr>
          <p:cNvPr id="5" name="TextBox 4">
            <a:extLst>
              <a:ext uri="{FF2B5EF4-FFF2-40B4-BE49-F238E27FC236}">
                <a16:creationId xmlns:a16="http://schemas.microsoft.com/office/drawing/2014/main" id="{184C5554-D7E0-9B95-D791-724210D6D643}"/>
              </a:ext>
            </a:extLst>
          </p:cNvPr>
          <p:cNvSpPr txBox="1"/>
          <p:nvPr/>
        </p:nvSpPr>
        <p:spPr>
          <a:xfrm>
            <a:off x="2400300" y="1564257"/>
            <a:ext cx="8307957" cy="2123658"/>
          </a:xfrm>
          <a:prstGeom prst="rect">
            <a:avLst/>
          </a:prstGeom>
          <a:noFill/>
        </p:spPr>
        <p:txBody>
          <a:bodyPr wrap="square" rtlCol="0">
            <a:spAutoFit/>
          </a:bodyPr>
          <a:lstStyle/>
          <a:p>
            <a:r>
              <a:rPr lang="en-US" sz="2400" dirty="0"/>
              <a:t>+/- 11 millions de </a:t>
            </a:r>
            <a:r>
              <a:rPr lang="fr-BE" sz="2400" dirty="0"/>
              <a:t>Belges</a:t>
            </a:r>
          </a:p>
          <a:p>
            <a:endParaRPr lang="en-US" sz="2400" dirty="0"/>
          </a:p>
          <a:p>
            <a:r>
              <a:rPr lang="fr-FR" sz="2400" dirty="0"/>
              <a:t>568.599 Belges inscrits dans les registres consulaires de population à l’étranger. </a:t>
            </a:r>
            <a:r>
              <a:rPr lang="fr-FR" sz="1000" dirty="0"/>
              <a:t>(20/2/26)</a:t>
            </a:r>
          </a:p>
          <a:p>
            <a:r>
              <a:rPr lang="fr-FR" dirty="0"/>
              <a:t>          </a:t>
            </a:r>
            <a:endParaRPr lang="en-US" dirty="0"/>
          </a:p>
          <a:p>
            <a:r>
              <a:rPr lang="en-US" dirty="0"/>
              <a:t> </a:t>
            </a:r>
            <a:endParaRPr lang="en-BE" dirty="0"/>
          </a:p>
        </p:txBody>
      </p:sp>
      <p:sp>
        <p:nvSpPr>
          <p:cNvPr id="6" name="Arrow: Curved Right 5">
            <a:extLst>
              <a:ext uri="{FF2B5EF4-FFF2-40B4-BE49-F238E27FC236}">
                <a16:creationId xmlns:a16="http://schemas.microsoft.com/office/drawing/2014/main" id="{4BF564C6-83BD-2E05-E4B5-5C687C7F87BE}"/>
              </a:ext>
            </a:extLst>
          </p:cNvPr>
          <p:cNvSpPr/>
          <p:nvPr/>
        </p:nvSpPr>
        <p:spPr>
          <a:xfrm>
            <a:off x="1927766" y="2047098"/>
            <a:ext cx="379562" cy="32205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graphicFrame>
        <p:nvGraphicFramePr>
          <p:cNvPr id="13" name="Table 12">
            <a:extLst>
              <a:ext uri="{FF2B5EF4-FFF2-40B4-BE49-F238E27FC236}">
                <a16:creationId xmlns:a16="http://schemas.microsoft.com/office/drawing/2014/main" id="{83BD8DAD-2326-7287-5F1A-48CE378C11B1}"/>
              </a:ext>
            </a:extLst>
          </p:cNvPr>
          <p:cNvGraphicFramePr>
            <a:graphicFrameLocks noGrp="1"/>
          </p:cNvGraphicFramePr>
          <p:nvPr>
            <p:extLst>
              <p:ext uri="{D42A27DB-BD31-4B8C-83A1-F6EECF244321}">
                <p14:modId xmlns:p14="http://schemas.microsoft.com/office/powerpoint/2010/main" val="1189942997"/>
              </p:ext>
            </p:extLst>
          </p:nvPr>
        </p:nvGraphicFramePr>
        <p:xfrm>
          <a:off x="2400300" y="3338664"/>
          <a:ext cx="8128000" cy="2659041"/>
        </p:xfrm>
        <a:graphic>
          <a:graphicData uri="http://schemas.openxmlformats.org/drawingml/2006/table">
            <a:tbl>
              <a:tblPr firstRow="1" bandRow="1">
                <a:tableStyleId>{7DF18680-E054-41AD-8BC1-D1AEF772440D}</a:tableStyleId>
              </a:tblPr>
              <a:tblGrid>
                <a:gridCol w="2032000">
                  <a:extLst>
                    <a:ext uri="{9D8B030D-6E8A-4147-A177-3AD203B41FA5}">
                      <a16:colId xmlns:a16="http://schemas.microsoft.com/office/drawing/2014/main" val="3301612658"/>
                    </a:ext>
                  </a:extLst>
                </a:gridCol>
                <a:gridCol w="2032000">
                  <a:extLst>
                    <a:ext uri="{9D8B030D-6E8A-4147-A177-3AD203B41FA5}">
                      <a16:colId xmlns:a16="http://schemas.microsoft.com/office/drawing/2014/main" val="674769038"/>
                    </a:ext>
                  </a:extLst>
                </a:gridCol>
                <a:gridCol w="2032000">
                  <a:extLst>
                    <a:ext uri="{9D8B030D-6E8A-4147-A177-3AD203B41FA5}">
                      <a16:colId xmlns:a16="http://schemas.microsoft.com/office/drawing/2014/main" val="3859368834"/>
                    </a:ext>
                  </a:extLst>
                </a:gridCol>
                <a:gridCol w="2032000">
                  <a:extLst>
                    <a:ext uri="{9D8B030D-6E8A-4147-A177-3AD203B41FA5}">
                      <a16:colId xmlns:a16="http://schemas.microsoft.com/office/drawing/2014/main" val="2492936339"/>
                    </a:ext>
                  </a:extLst>
                </a:gridCol>
              </a:tblGrid>
              <a:tr h="370840">
                <a:tc gridSpan="2">
                  <a:txBody>
                    <a:bodyPr/>
                    <a:lstStyle/>
                    <a:p>
                      <a:r>
                        <a:rPr lang="fr-BE" noProof="0" dirty="0">
                          <a:solidFill>
                            <a:srgbClr val="917562"/>
                          </a:solidFill>
                        </a:rPr>
                        <a:t>Belges à l’étranger (20/2/26)</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tc gridSpan="2">
                  <a:txBody>
                    <a:bodyPr/>
                    <a:lstStyle/>
                    <a:p>
                      <a:endParaRPr lang="fr-BE" noProof="0" dirty="0"/>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extLst>
                  <a:ext uri="{0D108BD9-81ED-4DB2-BD59-A6C34878D82A}">
                    <a16:rowId xmlns:a16="http://schemas.microsoft.com/office/drawing/2014/main" val="41876182"/>
                  </a:ext>
                </a:extLst>
              </a:tr>
              <a:tr h="434001">
                <a:tc gridSpan="2">
                  <a:txBody>
                    <a:bodyPr/>
                    <a:lstStyle/>
                    <a:p>
                      <a:r>
                        <a:rPr lang="fr-BE" b="1" noProof="0" dirty="0"/>
                        <a:t>En Europe</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tc gridSpan="2">
                  <a:txBody>
                    <a:bodyPr/>
                    <a:lstStyle/>
                    <a:p>
                      <a:r>
                        <a:rPr lang="fr-BE" b="1" noProof="0" dirty="0"/>
                        <a:t>Hors Europe</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extLst>
                  <a:ext uri="{0D108BD9-81ED-4DB2-BD59-A6C34878D82A}">
                    <a16:rowId xmlns:a16="http://schemas.microsoft.com/office/drawing/2014/main" val="2178570648"/>
                  </a:ext>
                </a:extLst>
              </a:tr>
              <a:tr h="370840">
                <a:tc>
                  <a:txBody>
                    <a:bodyPr/>
                    <a:lstStyle/>
                    <a:p>
                      <a:r>
                        <a:rPr lang="fr-BE" sz="1600" noProof="0" dirty="0">
                          <a:solidFill>
                            <a:schemeClr val="tx1"/>
                          </a:solidFill>
                        </a:rPr>
                        <a:t>France </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159.983</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Etats-Unis</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32.600</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3284559403"/>
                  </a:ext>
                </a:extLst>
              </a:tr>
              <a:tr h="370840">
                <a:tc>
                  <a:txBody>
                    <a:bodyPr/>
                    <a:lstStyle/>
                    <a:p>
                      <a:r>
                        <a:rPr lang="fr-BE" sz="1600" noProof="0" dirty="0">
                          <a:solidFill>
                            <a:schemeClr val="tx1"/>
                          </a:solidFill>
                        </a:rPr>
                        <a:t>Pays-Bas</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45.162</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Canada</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19.035</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1775781740"/>
                  </a:ext>
                </a:extLst>
              </a:tr>
              <a:tr h="370840">
                <a:tc>
                  <a:txBody>
                    <a:bodyPr/>
                    <a:lstStyle/>
                    <a:p>
                      <a:r>
                        <a:rPr lang="fr-BE" sz="1600" noProof="0" dirty="0">
                          <a:solidFill>
                            <a:schemeClr val="tx1"/>
                          </a:solidFill>
                        </a:rPr>
                        <a:t>Espagne</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42.008</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Israël</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10.522</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502480506"/>
                  </a:ext>
                </a:extLst>
              </a:tr>
              <a:tr h="370840">
                <a:tc>
                  <a:txBody>
                    <a:bodyPr/>
                    <a:lstStyle/>
                    <a:p>
                      <a:r>
                        <a:rPr lang="fr-BE" sz="1600" noProof="0" dirty="0">
                          <a:solidFill>
                            <a:schemeClr val="tx1"/>
                          </a:solidFill>
                        </a:rPr>
                        <a:t>Royaume-Uni</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38.315</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Australie</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7.678</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3727477955"/>
                  </a:ext>
                </a:extLst>
              </a:tr>
              <a:tr h="370840">
                <a:tc>
                  <a:txBody>
                    <a:bodyPr/>
                    <a:lstStyle/>
                    <a:p>
                      <a:r>
                        <a:rPr lang="fr-BE" sz="1600" noProof="0" dirty="0">
                          <a:solidFill>
                            <a:schemeClr val="tx1"/>
                          </a:solidFill>
                        </a:rPr>
                        <a:t>Allemagne</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31.618</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Afrique du Sud </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r>
                        <a:rPr lang="fr-BE" sz="1600" noProof="0" dirty="0">
                          <a:solidFill>
                            <a:schemeClr val="tx1"/>
                          </a:solidFill>
                        </a:rPr>
                        <a:t>7.335</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3438292825"/>
                  </a:ext>
                </a:extLst>
              </a:tr>
            </a:tbl>
          </a:graphicData>
        </a:graphic>
      </p:graphicFrame>
    </p:spTree>
    <p:extLst>
      <p:ext uri="{BB962C8B-B14F-4D97-AF65-F5344CB8AC3E}">
        <p14:creationId xmlns:p14="http://schemas.microsoft.com/office/powerpoint/2010/main" val="373902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vertical)">
                                      <p:cBhvr>
                                        <p:cTn id="12" dur="500"/>
                                        <p:tgtEl>
                                          <p:spTgt spid="5">
                                            <p:txEl>
                                              <p:pRg st="0" end="0"/>
                                            </p:txEl>
                                          </p:spTgt>
                                        </p:tgtEl>
                                      </p:cBhvr>
                                    </p:animEffect>
                                  </p:childTnLst>
                                </p:cTn>
                              </p:par>
                            </p:childTnLst>
                          </p:cTn>
                        </p:par>
                        <p:par>
                          <p:cTn id="13" fill="hold">
                            <p:stCondLst>
                              <p:cond delay="500"/>
                            </p:stCondLst>
                            <p:childTnLst>
                              <p:par>
                                <p:cTn id="14" presetID="4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anim calcmode="lin" valueType="num">
                                      <p:cBhvr>
                                        <p:cTn id="17" dur="750" fill="hold"/>
                                        <p:tgtEl>
                                          <p:spTgt spid="6"/>
                                        </p:tgtEl>
                                        <p:attrNameLst>
                                          <p:attrName>ppt_w</p:attrName>
                                        </p:attrNameLst>
                                      </p:cBhvr>
                                      <p:tavLst>
                                        <p:tav tm="0" fmla="#ppt_w*sin(2.5*pi*$)">
                                          <p:val>
                                            <p:fltVal val="0"/>
                                          </p:val>
                                        </p:tav>
                                        <p:tav tm="100000">
                                          <p:val>
                                            <p:fltVal val="1"/>
                                          </p:val>
                                        </p:tav>
                                      </p:tavLst>
                                    </p:anim>
                                    <p:anim calcmode="lin" valueType="num">
                                      <p:cBhvr>
                                        <p:cTn id="18" dur="75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4" presetClass="entr" presetSubtype="5"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vertical)">
                                      <p:cBhvr>
                                        <p:cTn id="22" dur="500"/>
                                        <p:tgtEl>
                                          <p:spTgt spid="5">
                                            <p:txEl>
                                              <p:pRg st="2" end="2"/>
                                            </p:txEl>
                                          </p:spTgt>
                                        </p:tgtEl>
                                      </p:cBhvr>
                                    </p:animEffect>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EFA7C4-55CA-4976-A81A-55225AC5FD2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2. L</a:t>
            </a:r>
            <a:r>
              <a:rPr lang="fr-BE"/>
              <a:t>a Direction générale des Affaires consulaires (DGC)</a:t>
            </a:r>
          </a:p>
        </p:txBody>
      </p:sp>
      <p:sp>
        <p:nvSpPr>
          <p:cNvPr id="2" name="ZoneTexte 1">
            <a:extLst>
              <a:ext uri="{FF2B5EF4-FFF2-40B4-BE49-F238E27FC236}">
                <a16:creationId xmlns:a16="http://schemas.microsoft.com/office/drawing/2014/main" id="{AF19D8BE-F8E1-8BA3-6D11-486A800761CD}"/>
              </a:ext>
            </a:extLst>
          </p:cNvPr>
          <p:cNvSpPr txBox="1"/>
          <p:nvPr/>
        </p:nvSpPr>
        <p:spPr>
          <a:xfrm>
            <a:off x="11235690" y="6131243"/>
            <a:ext cx="118110" cy="45719"/>
          </a:xfrm>
          <a:prstGeom prst="rect">
            <a:avLst/>
          </a:prstGeom>
        </p:spPr>
        <p:txBody>
          <a:bodyPr vert="horz" lIns="91440" tIns="45720" rIns="91440" bIns="45720" rtlCol="0">
            <a:normAutofit fontScale="25000" lnSpcReduction="20000"/>
          </a:bodyPr>
          <a:lstStyle/>
          <a:p>
            <a:pPr>
              <a:lnSpc>
                <a:spcPct val="90000"/>
              </a:lnSpc>
              <a:spcBef>
                <a:spcPts val="1000"/>
              </a:spcBef>
            </a:pPr>
            <a:endParaRPr lang="en-US" sz="2800" dirty="0">
              <a:solidFill>
                <a:srgbClr val="3F4A53"/>
              </a:solidFill>
            </a:endParaRPr>
          </a:p>
        </p:txBody>
      </p:sp>
      <p:pic>
        <p:nvPicPr>
          <p:cNvPr id="1028" name="Picture 4" descr="Plus de 30 000 images de Monde et de Nature - Pixabay">
            <a:extLst>
              <a:ext uri="{FF2B5EF4-FFF2-40B4-BE49-F238E27FC236}">
                <a16:creationId xmlns:a16="http://schemas.microsoft.com/office/drawing/2014/main" id="{3910ED22-ED94-9F6C-F29A-6BEF997FE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980" y="2194561"/>
            <a:ext cx="7143749" cy="393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285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a:xfrm>
            <a:off x="839788" y="365125"/>
            <a:ext cx="10515600" cy="995363"/>
          </a:xfrm>
        </p:spPr>
        <p:txBody>
          <a:bodyPr/>
          <a:lstStyle/>
          <a:p>
            <a:pPr algn="ctr"/>
            <a:r>
              <a:rPr lang="en-US" dirty="0"/>
              <a:t>Direction générale des Affaires </a:t>
            </a:r>
            <a:r>
              <a:rPr lang="fr-BE" dirty="0"/>
              <a:t>consulaires</a:t>
            </a:r>
          </a:p>
        </p:txBody>
      </p:sp>
      <p:pic>
        <p:nvPicPr>
          <p:cNvPr id="6" name="Image 5" descr="Une image contenant texte, capture d’écran, Police, conception&#10;&#10;Description générée automatiquement">
            <a:extLst>
              <a:ext uri="{FF2B5EF4-FFF2-40B4-BE49-F238E27FC236}">
                <a16:creationId xmlns:a16="http://schemas.microsoft.com/office/drawing/2014/main" id="{7E520095-8B92-FE1C-34DA-ABDDE3A07A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9572" y="1360488"/>
            <a:ext cx="6332855" cy="5271298"/>
          </a:xfrm>
          <a:prstGeom prst="rect">
            <a:avLst/>
          </a:prstGeom>
        </p:spPr>
      </p:pic>
    </p:spTree>
    <p:extLst>
      <p:ext uri="{BB962C8B-B14F-4D97-AF65-F5344CB8AC3E}">
        <p14:creationId xmlns:p14="http://schemas.microsoft.com/office/powerpoint/2010/main" val="19609187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EFA7C4-55CA-4976-A81A-55225AC5FD2C}"/>
              </a:ext>
            </a:extLst>
          </p:cNvPr>
          <p:cNvSpPr>
            <a:spLocks noGrp="1"/>
          </p:cNvSpPr>
          <p:nvPr>
            <p:ph type="title"/>
          </p:nvPr>
        </p:nvSpPr>
        <p:spPr>
          <a:xfrm>
            <a:off x="839788" y="365125"/>
            <a:ext cx="10515600" cy="1325563"/>
          </a:xfrm>
        </p:spPr>
        <p:txBody>
          <a:bodyPr anchor="ctr">
            <a:normAutofit fontScale="90000"/>
          </a:bodyPr>
          <a:lstStyle/>
          <a:p>
            <a:pPr algn="ctr"/>
            <a:r>
              <a:rPr lang="fr-BE" sz="3100" dirty="0"/>
              <a:t>C1 </a:t>
            </a:r>
            <a:br>
              <a:rPr lang="fr-BE" sz="3100" dirty="0"/>
            </a:br>
            <a:r>
              <a:rPr lang="fr-BE" sz="3100" dirty="0"/>
              <a:t>ASSISTANCE D’URGENCE ET AFFAIRES JUDICIAIRES</a:t>
            </a:r>
            <a:br>
              <a:rPr lang="en-BE" dirty="0"/>
            </a:br>
            <a:endParaRPr lang="en-BE" dirty="0"/>
          </a:p>
        </p:txBody>
      </p:sp>
      <p:sp>
        <p:nvSpPr>
          <p:cNvPr id="7" name="ZoneTexte 6">
            <a:extLst>
              <a:ext uri="{FF2B5EF4-FFF2-40B4-BE49-F238E27FC236}">
                <a16:creationId xmlns:a16="http://schemas.microsoft.com/office/drawing/2014/main" id="{2FB21123-49EB-62AF-82AB-64EDEF6EFEA7}"/>
              </a:ext>
            </a:extLst>
          </p:cNvPr>
          <p:cNvSpPr txBox="1"/>
          <p:nvPr/>
        </p:nvSpPr>
        <p:spPr>
          <a:xfrm>
            <a:off x="8377775" y="5750560"/>
            <a:ext cx="2112425" cy="215444"/>
          </a:xfrm>
          <a:prstGeom prst="rect">
            <a:avLst/>
          </a:prstGeom>
          <a:noFill/>
        </p:spPr>
        <p:txBody>
          <a:bodyPr wrap="square" rtlCol="0">
            <a:spAutoFit/>
          </a:bodyPr>
          <a:lstStyle/>
          <a:p>
            <a:r>
              <a:rPr lang="fr-BE" sz="800" dirty="0"/>
              <a:t>Photo: Love the wind/Shutterstock</a:t>
            </a:r>
          </a:p>
        </p:txBody>
      </p:sp>
      <p:pic>
        <p:nvPicPr>
          <p:cNvPr id="2052" name="Picture 4" descr="please-help-cartoon-1080×675 – Farnborough &amp; Camberley CC">
            <a:extLst>
              <a:ext uri="{FF2B5EF4-FFF2-40B4-BE49-F238E27FC236}">
                <a16:creationId xmlns:a16="http://schemas.microsoft.com/office/drawing/2014/main" id="{EF47D7FD-A33F-4020-8B9C-120345A82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2091690"/>
            <a:ext cx="4979670" cy="315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245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lstStyle/>
          <a:p>
            <a:pPr algn="ctr"/>
            <a:r>
              <a:rPr lang="fr-BE" sz="2800" dirty="0"/>
              <a:t>Loi sur l’Assistance consulaire </a:t>
            </a:r>
            <a:br>
              <a:rPr lang="en-US" dirty="0"/>
            </a:br>
            <a:r>
              <a:rPr lang="en-US" sz="2000" dirty="0"/>
              <a:t>09/05/2018 – </a:t>
            </a:r>
            <a:r>
              <a:rPr lang="en-US" sz="2000" dirty="0" err="1"/>
              <a:t>Chapitre</a:t>
            </a:r>
            <a:r>
              <a:rPr lang="en-US" sz="2000" dirty="0"/>
              <a:t> 13 du Code </a:t>
            </a:r>
            <a:r>
              <a:rPr lang="en-US" sz="2000" dirty="0" err="1"/>
              <a:t>consulaire</a:t>
            </a:r>
            <a:r>
              <a:rPr lang="en-US" sz="2000" dirty="0"/>
              <a:t> </a:t>
            </a:r>
            <a:r>
              <a:rPr lang="en-US" sz="2000"/>
              <a:t>belge</a:t>
            </a:r>
            <a:endParaRPr lang="en-BE" sz="20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1333500" y="1825625"/>
            <a:ext cx="10020300" cy="4351338"/>
          </a:xfrm>
        </p:spPr>
        <p:txBody>
          <a:bodyPr>
            <a:normAutofit fontScale="92500" lnSpcReduction="20000"/>
          </a:bodyPr>
          <a:lstStyle/>
          <a:p>
            <a:pPr marL="0" indent="0" algn="l">
              <a:buNone/>
            </a:pPr>
            <a:r>
              <a:rPr lang="fr-FR" sz="2600" b="0" i="0" dirty="0">
                <a:solidFill>
                  <a:srgbClr val="53575C"/>
                </a:solidFill>
                <a:effectLst/>
              </a:rPr>
              <a:t>La</a:t>
            </a:r>
            <a:r>
              <a:rPr lang="fr-FR" sz="2600" b="1" i="0" dirty="0">
                <a:solidFill>
                  <a:srgbClr val="53575C"/>
                </a:solidFill>
                <a:effectLst/>
              </a:rPr>
              <a:t> loi </a:t>
            </a:r>
            <a:r>
              <a:rPr lang="fr-FR" sz="2600" b="0" i="0" dirty="0">
                <a:solidFill>
                  <a:srgbClr val="53575C"/>
                </a:solidFill>
                <a:effectLst/>
              </a:rPr>
              <a:t>définit clairement les situations dans lesquelles l’assistance consulaire peut être accordée :</a:t>
            </a:r>
          </a:p>
          <a:p>
            <a:pPr marL="0" indent="0" algn="l">
              <a:buNone/>
            </a:pPr>
            <a:endParaRPr lang="fr-FR" sz="2600" b="0" i="0" dirty="0">
              <a:solidFill>
                <a:srgbClr val="53575C"/>
              </a:solidFill>
              <a:effectLst/>
            </a:endParaRPr>
          </a:p>
          <a:p>
            <a:pPr algn="l">
              <a:buFont typeface="Arial" panose="020B0604020202020204" pitchFamily="34" charset="0"/>
              <a:buChar char="•"/>
            </a:pPr>
            <a:r>
              <a:rPr lang="fr-FR" sz="2600" b="0" i="0" dirty="0">
                <a:solidFill>
                  <a:srgbClr val="53575C"/>
                </a:solidFill>
                <a:effectLst/>
              </a:rPr>
              <a:t>le décès d’un Belge; </a:t>
            </a:r>
          </a:p>
          <a:p>
            <a:pPr algn="l">
              <a:buFont typeface="Arial" panose="020B0604020202020204" pitchFamily="34" charset="0"/>
              <a:buChar char="•"/>
            </a:pPr>
            <a:r>
              <a:rPr lang="fr-FR" sz="2600" b="0" i="0" dirty="0">
                <a:solidFill>
                  <a:srgbClr val="53575C"/>
                </a:solidFill>
                <a:effectLst/>
              </a:rPr>
              <a:t>l’accident grave dont un Belge est victime; </a:t>
            </a:r>
          </a:p>
          <a:p>
            <a:pPr algn="l">
              <a:buFont typeface="Arial" panose="020B0604020202020204" pitchFamily="34" charset="0"/>
              <a:buChar char="•"/>
            </a:pPr>
            <a:r>
              <a:rPr lang="fr-FR" sz="2600" b="0" i="0" dirty="0">
                <a:solidFill>
                  <a:srgbClr val="53575C"/>
                </a:solidFill>
                <a:effectLst/>
              </a:rPr>
              <a:t>le délit grave dont un Belge est victime; </a:t>
            </a:r>
          </a:p>
          <a:p>
            <a:pPr algn="l">
              <a:buFont typeface="Arial" panose="020B0604020202020204" pitchFamily="34" charset="0"/>
              <a:buChar char="•"/>
            </a:pPr>
            <a:r>
              <a:rPr lang="fr-FR" sz="2600" b="0" i="0" dirty="0">
                <a:solidFill>
                  <a:srgbClr val="53575C"/>
                </a:solidFill>
                <a:effectLst/>
              </a:rPr>
              <a:t>la disparition inquiétante d’un Belge; </a:t>
            </a:r>
          </a:p>
          <a:p>
            <a:pPr algn="l">
              <a:buFont typeface="Arial" panose="020B0604020202020204" pitchFamily="34" charset="0"/>
              <a:buChar char="•"/>
            </a:pPr>
            <a:r>
              <a:rPr lang="fr-FR" sz="2600" b="0" i="0" dirty="0">
                <a:solidFill>
                  <a:srgbClr val="53575C"/>
                </a:solidFill>
                <a:effectLst/>
              </a:rPr>
              <a:t>l’arrestation ou la détention d’un Belge; </a:t>
            </a:r>
          </a:p>
          <a:p>
            <a:pPr algn="l">
              <a:buFont typeface="Arial" panose="020B0604020202020204" pitchFamily="34" charset="0"/>
              <a:buChar char="•"/>
            </a:pPr>
            <a:r>
              <a:rPr lang="fr-FR" sz="2600" b="0" i="0" dirty="0">
                <a:solidFill>
                  <a:srgbClr val="53575C"/>
                </a:solidFill>
                <a:effectLst/>
              </a:rPr>
              <a:t>la situation de détresse extrême dans laquelle se trouve un Belge; </a:t>
            </a:r>
          </a:p>
          <a:p>
            <a:pPr algn="l">
              <a:buFont typeface="Arial" panose="020B0604020202020204" pitchFamily="34" charset="0"/>
              <a:buChar char="•"/>
            </a:pPr>
            <a:r>
              <a:rPr lang="fr-FR" sz="2600" b="0" i="0" dirty="0">
                <a:solidFill>
                  <a:srgbClr val="53575C"/>
                </a:solidFill>
                <a:effectLst/>
              </a:rPr>
              <a:t>la crise consulaire grave; </a:t>
            </a:r>
          </a:p>
          <a:p>
            <a:pPr algn="l">
              <a:buFont typeface="Arial" panose="020B0604020202020204" pitchFamily="34" charset="0"/>
              <a:buChar char="•"/>
            </a:pPr>
            <a:r>
              <a:rPr lang="fr-FR" sz="2600" b="0" i="0" dirty="0">
                <a:solidFill>
                  <a:srgbClr val="53575C"/>
                </a:solidFill>
                <a:effectLst/>
              </a:rPr>
              <a:t>l’enlèvement international d’enfant lorsque l’enfant et/ou l’un des parents est Belge.</a:t>
            </a:r>
          </a:p>
          <a:p>
            <a:pPr marL="0" indent="0">
              <a:buNone/>
            </a:pPr>
            <a:endParaRPr lang="en-BE" dirty="0"/>
          </a:p>
        </p:txBody>
      </p:sp>
    </p:spTree>
    <p:extLst>
      <p:ext uri="{BB962C8B-B14F-4D97-AF65-F5344CB8AC3E}">
        <p14:creationId xmlns:p14="http://schemas.microsoft.com/office/powerpoint/2010/main" val="3138543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5"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vertic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5"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vertic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randombar(vertical)">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5"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randombar(vertical)">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lstStyle/>
          <a:p>
            <a:pPr algn="ctr"/>
            <a:r>
              <a:rPr lang="fr-BE" sz="2800" dirty="0"/>
              <a:t>Assistance d’urgence </a:t>
            </a:r>
            <a:br>
              <a:rPr lang="en-US" dirty="0"/>
            </a:br>
            <a:endParaRPr lang="en-BE" sz="20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1114246" y="1690688"/>
            <a:ext cx="10515600" cy="4351338"/>
          </a:xfrm>
        </p:spPr>
        <p:txBody>
          <a:bodyPr>
            <a:normAutofit fontScale="85000" lnSpcReduction="20000"/>
          </a:bodyPr>
          <a:lstStyle/>
          <a:p>
            <a:pPr algn="l">
              <a:buFont typeface="Wingdings" panose="05000000000000000000" pitchFamily="2" charset="2"/>
              <a:buChar char="ü"/>
            </a:pPr>
            <a:r>
              <a:rPr lang="fr-FR" sz="2600" b="1" dirty="0"/>
              <a:t>Touriste en détresse</a:t>
            </a:r>
          </a:p>
          <a:p>
            <a:pPr lvl="1">
              <a:buFont typeface="Wingdings" panose="05000000000000000000" pitchFamily="2" charset="2"/>
              <a:buChar char="Ø"/>
            </a:pPr>
            <a:r>
              <a:rPr lang="fr-FR" sz="2600" dirty="0"/>
              <a:t>Passeport provisoire (C2).</a:t>
            </a:r>
          </a:p>
          <a:p>
            <a:pPr marL="457200" lvl="1" indent="0">
              <a:buNone/>
            </a:pPr>
            <a:endParaRPr lang="fr-FR" sz="2600" dirty="0"/>
          </a:p>
          <a:p>
            <a:pPr algn="l">
              <a:buFont typeface="Wingdings" panose="05000000000000000000" pitchFamily="2" charset="2"/>
              <a:buChar char="ü"/>
            </a:pPr>
            <a:r>
              <a:rPr lang="fr-FR" sz="2600" b="1" dirty="0"/>
              <a:t>Hospitalisation</a:t>
            </a:r>
          </a:p>
          <a:p>
            <a:pPr lvl="1">
              <a:buFont typeface="Wingdings" panose="05000000000000000000" pitchFamily="2" charset="2"/>
              <a:buChar char="Ø"/>
            </a:pPr>
            <a:r>
              <a:rPr lang="fr-FR" sz="2600" dirty="0"/>
              <a:t>Pas d’intervention dans les frais!</a:t>
            </a:r>
          </a:p>
          <a:p>
            <a:pPr marL="457200" lvl="1" indent="0">
              <a:buNone/>
            </a:pPr>
            <a:endParaRPr lang="fr-FR" sz="2600" dirty="0"/>
          </a:p>
          <a:p>
            <a:pPr algn="l">
              <a:buFont typeface="Wingdings" panose="05000000000000000000" pitchFamily="2" charset="2"/>
              <a:buChar char="ü"/>
            </a:pPr>
            <a:r>
              <a:rPr lang="fr-FR" sz="2600" b="1" dirty="0"/>
              <a:t>Rapatriement</a:t>
            </a:r>
            <a:r>
              <a:rPr lang="fr-FR" sz="2600" dirty="0"/>
              <a:t> </a:t>
            </a:r>
          </a:p>
          <a:p>
            <a:pPr lvl="1">
              <a:buFont typeface="Wingdings" panose="05000000000000000000" pitchFamily="2" charset="2"/>
              <a:buChar char="Ø"/>
            </a:pPr>
            <a:r>
              <a:rPr lang="fr-FR" sz="2600" dirty="0"/>
              <a:t>Reconnaissance de dette!</a:t>
            </a:r>
          </a:p>
          <a:p>
            <a:pPr algn="l">
              <a:buFont typeface="Wingdings" panose="05000000000000000000" pitchFamily="2" charset="2"/>
              <a:buChar char="ü"/>
            </a:pPr>
            <a:endParaRPr lang="fr-FR" sz="2600" dirty="0"/>
          </a:p>
          <a:p>
            <a:pPr algn="l">
              <a:buFont typeface="Wingdings" panose="05000000000000000000" pitchFamily="2" charset="2"/>
              <a:buChar char="ü"/>
            </a:pPr>
            <a:r>
              <a:rPr lang="fr-FR" sz="2600" b="1" dirty="0"/>
              <a:t>Disparition inquiétante</a:t>
            </a:r>
          </a:p>
          <a:p>
            <a:pPr marL="457200" lvl="1" indent="0">
              <a:buNone/>
            </a:pPr>
            <a:endParaRPr lang="fr-FR" sz="2600" dirty="0"/>
          </a:p>
          <a:p>
            <a:pPr marL="457200" lvl="1" indent="0">
              <a:buNone/>
            </a:pPr>
            <a:endParaRPr lang="fr-FR" sz="2600" dirty="0"/>
          </a:p>
          <a:p>
            <a:pPr algn="l">
              <a:buFont typeface="Wingdings" panose="05000000000000000000" pitchFamily="2" charset="2"/>
              <a:buChar char="ü"/>
            </a:pPr>
            <a:r>
              <a:rPr lang="fr-FR" sz="2600" b="1" dirty="0"/>
              <a:t>Décès</a:t>
            </a:r>
          </a:p>
          <a:p>
            <a:pPr marL="0" indent="0" algn="l">
              <a:buNone/>
            </a:pPr>
            <a:endParaRPr lang="en-BE" dirty="0"/>
          </a:p>
        </p:txBody>
      </p:sp>
      <p:pic>
        <p:nvPicPr>
          <p:cNvPr id="5" name="Picture 4">
            <a:extLst>
              <a:ext uri="{FF2B5EF4-FFF2-40B4-BE49-F238E27FC236}">
                <a16:creationId xmlns:a16="http://schemas.microsoft.com/office/drawing/2014/main" id="{75873624-62F2-FB40-594D-39FA989FAE5E}"/>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8226595" y="2218831"/>
            <a:ext cx="2420338" cy="2420338"/>
          </a:xfrm>
          <a:prstGeom prst="rect">
            <a:avLst/>
          </a:prstGeom>
        </p:spPr>
      </p:pic>
      <p:sp>
        <p:nvSpPr>
          <p:cNvPr id="4" name="ZoneTexte 3">
            <a:extLst>
              <a:ext uri="{FF2B5EF4-FFF2-40B4-BE49-F238E27FC236}">
                <a16:creationId xmlns:a16="http://schemas.microsoft.com/office/drawing/2014/main" id="{70413F77-616C-15E2-EA98-D8218649D8C5}"/>
              </a:ext>
            </a:extLst>
          </p:cNvPr>
          <p:cNvSpPr txBox="1"/>
          <p:nvPr/>
        </p:nvSpPr>
        <p:spPr>
          <a:xfrm>
            <a:off x="9121558" y="4639169"/>
            <a:ext cx="2112425" cy="215444"/>
          </a:xfrm>
          <a:prstGeom prst="rect">
            <a:avLst/>
          </a:prstGeom>
          <a:noFill/>
        </p:spPr>
        <p:txBody>
          <a:bodyPr wrap="square" rtlCol="0">
            <a:spAutoFit/>
          </a:bodyPr>
          <a:lstStyle/>
          <a:p>
            <a:r>
              <a:rPr lang="fr-BE" sz="800" dirty="0"/>
              <a:t>Photo: zero-13/Shutterstock</a:t>
            </a:r>
          </a:p>
        </p:txBody>
      </p:sp>
    </p:spTree>
    <p:extLst>
      <p:ext uri="{BB962C8B-B14F-4D97-AF65-F5344CB8AC3E}">
        <p14:creationId xmlns:p14="http://schemas.microsoft.com/office/powerpoint/2010/main" val="2872218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vertical)">
                                      <p:cBhvr>
                                        <p:cTn id="22" dur="500"/>
                                        <p:tgtEl>
                                          <p:spTgt spid="3">
                                            <p:txEl>
                                              <p:pRg st="0" end="0"/>
                                            </p:txEl>
                                          </p:spTgt>
                                        </p:tgtEl>
                                      </p:cBhvr>
                                    </p:animEffect>
                                  </p:childTnLst>
                                </p:cTn>
                              </p:par>
                            </p:childTnLst>
                          </p:cTn>
                        </p:par>
                        <p:par>
                          <p:cTn id="23" fill="hold">
                            <p:stCondLst>
                              <p:cond delay="500"/>
                            </p:stCondLst>
                            <p:childTnLst>
                              <p:par>
                                <p:cTn id="24" presetID="14" presetClass="entr" presetSubtype="5"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vertical)">
                                      <p:cBhvr>
                                        <p:cTn id="31" dur="500"/>
                                        <p:tgtEl>
                                          <p:spTgt spid="3">
                                            <p:txEl>
                                              <p:pRg st="3" end="3"/>
                                            </p:txEl>
                                          </p:spTgt>
                                        </p:tgtEl>
                                      </p:cBhvr>
                                    </p:animEffect>
                                  </p:childTnLst>
                                </p:cTn>
                              </p:par>
                            </p:childTnLst>
                          </p:cTn>
                        </p:par>
                        <p:par>
                          <p:cTn id="32" fill="hold">
                            <p:stCondLst>
                              <p:cond delay="500"/>
                            </p:stCondLst>
                            <p:childTnLst>
                              <p:par>
                                <p:cTn id="33" presetID="14" presetClass="entr" presetSubtype="5"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randombar(vertical)">
                                      <p:cBhvr>
                                        <p:cTn id="40" dur="500"/>
                                        <p:tgtEl>
                                          <p:spTgt spid="3">
                                            <p:txEl>
                                              <p:pRg st="6" end="6"/>
                                            </p:txEl>
                                          </p:spTgt>
                                        </p:tgtEl>
                                      </p:cBhvr>
                                    </p:animEffect>
                                  </p:childTnLst>
                                </p:cTn>
                              </p:par>
                            </p:childTnLst>
                          </p:cTn>
                        </p:par>
                        <p:par>
                          <p:cTn id="41" fill="hold">
                            <p:stCondLst>
                              <p:cond delay="500"/>
                            </p:stCondLst>
                            <p:childTnLst>
                              <p:par>
                                <p:cTn id="42" presetID="14" presetClass="entr" presetSubtype="5"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randombar(vertic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5"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randombar(vertical)">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5"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randombar(vertical)">
                                      <p:cBhvr>
                                        <p:cTn id="5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127185"/>
            <a:ext cx="10515600" cy="3881887"/>
          </a:xfrm>
        </p:spPr>
        <p:txBody>
          <a:bodyPr>
            <a:normAutofit/>
          </a:bodyPr>
          <a:lstStyle/>
          <a:p>
            <a:pPr marL="0" indent="0" algn="l">
              <a:buNone/>
            </a:pPr>
            <a:r>
              <a:rPr lang="fr-FR" sz="2400" b="1" dirty="0">
                <a:solidFill>
                  <a:srgbClr val="53575C"/>
                </a:solidFill>
              </a:rPr>
              <a:t>RESTRICTIONS</a:t>
            </a:r>
          </a:p>
          <a:p>
            <a:pPr marL="0" indent="0" algn="l">
              <a:buNone/>
            </a:pPr>
            <a:r>
              <a:rPr lang="fr-FR" sz="2400" b="0" i="0" dirty="0">
                <a:solidFill>
                  <a:srgbClr val="53575C"/>
                </a:solidFill>
                <a:effectLst/>
              </a:rPr>
              <a:t>Ne peuvent pas prétendre à l'assistance consulaire, les Belges qui:</a:t>
            </a:r>
          </a:p>
          <a:p>
            <a:pPr marL="0" indent="0" algn="l">
              <a:buNone/>
            </a:pPr>
            <a:endParaRPr lang="fr-FR" sz="2400" b="0" i="0" dirty="0">
              <a:solidFill>
                <a:srgbClr val="53575C"/>
              </a:solidFill>
              <a:effectLst/>
            </a:endParaRPr>
          </a:p>
          <a:p>
            <a:pPr algn="just">
              <a:buFont typeface="Arial" panose="020B0604020202020204" pitchFamily="34" charset="0"/>
              <a:buChar char="•"/>
            </a:pPr>
            <a:r>
              <a:rPr lang="fr-FR" sz="2400" dirty="0">
                <a:solidFill>
                  <a:srgbClr val="53575C"/>
                </a:solidFill>
              </a:rPr>
              <a:t>se sont rendus dans une région pour laquelle un avis de voyage du SPF AE déconseille tout voyage;</a:t>
            </a:r>
          </a:p>
          <a:p>
            <a:pPr algn="just">
              <a:buFont typeface="Arial" panose="020B0604020202020204" pitchFamily="34" charset="0"/>
              <a:buChar char="•"/>
            </a:pPr>
            <a:r>
              <a:rPr lang="fr-FR" sz="2400" dirty="0">
                <a:solidFill>
                  <a:srgbClr val="53575C"/>
                </a:solidFill>
              </a:rPr>
              <a:t>se sont rendus dans une région où sévit un conflit armé;</a:t>
            </a:r>
          </a:p>
          <a:p>
            <a:pPr algn="just">
              <a:buFont typeface="Arial" panose="020B0604020202020204" pitchFamily="34" charset="0"/>
              <a:buChar char="•"/>
            </a:pPr>
            <a:r>
              <a:rPr lang="fr-FR" sz="2400" dirty="0">
                <a:solidFill>
                  <a:srgbClr val="53575C"/>
                </a:solidFill>
              </a:rPr>
              <a:t>n'ont pas donné suite à l'appel du SPF AE de quitter la région où ils séjournent;</a:t>
            </a:r>
          </a:p>
          <a:p>
            <a:pPr algn="just">
              <a:buFont typeface="Arial" panose="020B0604020202020204" pitchFamily="34" charset="0"/>
              <a:buChar char="•"/>
            </a:pPr>
            <a:r>
              <a:rPr lang="fr-FR" sz="2400" dirty="0">
                <a:solidFill>
                  <a:srgbClr val="53575C"/>
                </a:solidFill>
              </a:rPr>
              <a:t>prennent des risques démesurés, sans s'assurer en conséquence.</a:t>
            </a:r>
            <a:endParaRPr lang="en-BE" sz="2400" dirty="0">
              <a:solidFill>
                <a:srgbClr val="53575C"/>
              </a:solidFill>
            </a:endParaRPr>
          </a:p>
        </p:txBody>
      </p:sp>
    </p:spTree>
    <p:extLst>
      <p:ext uri="{BB962C8B-B14F-4D97-AF65-F5344CB8AC3E}">
        <p14:creationId xmlns:p14="http://schemas.microsoft.com/office/powerpoint/2010/main" val="42439643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00F6E-4404-89BC-CE3A-1B07F4CC03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887A19-9089-6075-A718-76D50FD6F5D2}"/>
              </a:ext>
            </a:extLst>
          </p:cNvPr>
          <p:cNvSpPr>
            <a:spLocks noGrp="1"/>
          </p:cNvSpPr>
          <p:nvPr>
            <p:ph type="title"/>
          </p:nvPr>
        </p:nvSpPr>
        <p:spPr/>
        <p:txBody>
          <a:bodyPr/>
          <a:lstStyle/>
          <a:p>
            <a:pPr algn="ctr"/>
            <a:r>
              <a:rPr lang="fr-BE" sz="2800" dirty="0"/>
              <a:t>Loi sur l’Assistance consulaire </a:t>
            </a:r>
            <a:br>
              <a:rPr lang="en-US" dirty="0"/>
            </a:br>
            <a:r>
              <a:rPr lang="en-US" sz="2000" dirty="0"/>
              <a:t>09/05/2018 – </a:t>
            </a:r>
            <a:r>
              <a:rPr lang="en-US" sz="2000" dirty="0" err="1"/>
              <a:t>Chapitre</a:t>
            </a:r>
            <a:r>
              <a:rPr lang="en-US" sz="2000" dirty="0"/>
              <a:t> 13 du Code </a:t>
            </a:r>
            <a:r>
              <a:rPr lang="en-US" sz="2000" dirty="0" err="1"/>
              <a:t>consulaire</a:t>
            </a:r>
            <a:r>
              <a:rPr lang="en-US" sz="2000" dirty="0"/>
              <a:t> </a:t>
            </a:r>
            <a:r>
              <a:rPr lang="en-US" sz="2000"/>
              <a:t>belge</a:t>
            </a:r>
            <a:endParaRPr lang="en-BE" sz="2000" dirty="0"/>
          </a:p>
        </p:txBody>
      </p:sp>
      <p:sp>
        <p:nvSpPr>
          <p:cNvPr id="3" name="Tijdelijke aanduiding voor inhoud 2">
            <a:extLst>
              <a:ext uri="{FF2B5EF4-FFF2-40B4-BE49-F238E27FC236}">
                <a16:creationId xmlns:a16="http://schemas.microsoft.com/office/drawing/2014/main" id="{152A9A2A-F7DD-49AF-2AD8-3EF5C58D4A7B}"/>
              </a:ext>
            </a:extLst>
          </p:cNvPr>
          <p:cNvSpPr>
            <a:spLocks noGrp="1"/>
          </p:cNvSpPr>
          <p:nvPr>
            <p:ph idx="1"/>
          </p:nvPr>
        </p:nvSpPr>
        <p:spPr>
          <a:xfrm>
            <a:off x="1333500" y="1825625"/>
            <a:ext cx="10020300" cy="4351338"/>
          </a:xfrm>
        </p:spPr>
        <p:txBody>
          <a:bodyPr>
            <a:normAutofit fontScale="92500" lnSpcReduction="20000"/>
          </a:bodyPr>
          <a:lstStyle/>
          <a:p>
            <a:pPr marL="0" indent="0">
              <a:buNone/>
            </a:pPr>
            <a:r>
              <a:rPr lang="fr-FR" sz="2600" dirty="0">
                <a:solidFill>
                  <a:srgbClr val="53575C"/>
                </a:solidFill>
              </a:rPr>
              <a:t>Ce que </a:t>
            </a:r>
            <a:r>
              <a:rPr lang="fr-FR" sz="2600" b="1" dirty="0">
                <a:solidFill>
                  <a:srgbClr val="53575C"/>
                </a:solidFill>
              </a:rPr>
              <a:t>ne peut pas faire </a:t>
            </a:r>
            <a:r>
              <a:rPr lang="fr-FR" sz="2600" dirty="0">
                <a:solidFill>
                  <a:srgbClr val="53575C"/>
                </a:solidFill>
              </a:rPr>
              <a:t>une ambassade ou un consulat:</a:t>
            </a:r>
          </a:p>
          <a:p>
            <a:pPr marL="0" indent="0">
              <a:buNone/>
            </a:pPr>
            <a:r>
              <a:rPr lang="fr-FR" sz="2600" dirty="0">
                <a:solidFill>
                  <a:srgbClr val="53575C"/>
                </a:solidFill>
              </a:rPr>
              <a:t>En aucun cas, une ambassade ou un consulat ne peuvent :</a:t>
            </a:r>
          </a:p>
          <a:p>
            <a:pPr marL="0" indent="0">
              <a:buNone/>
            </a:pPr>
            <a:r>
              <a:rPr lang="fr-FR" sz="2600" dirty="0">
                <a:solidFill>
                  <a:srgbClr val="53575C"/>
                </a:solidFill>
              </a:rPr>
              <a:t>· Intervenir dans des affaires d’ordre privé (par exemple, le paiement de notes d’hôtel, de frais médicaux, de transactions douanières, d’amendes ou de frais en justice).</a:t>
            </a:r>
          </a:p>
          <a:p>
            <a:pPr marL="0" indent="0">
              <a:buNone/>
            </a:pPr>
            <a:r>
              <a:rPr lang="fr-FR" sz="2600" dirty="0">
                <a:solidFill>
                  <a:srgbClr val="53575C"/>
                </a:solidFill>
              </a:rPr>
              <a:t>· Réserver un hôtel, trouver un logement ou encore garder vos bagages, vous fournir un permis de travail ou un emploi.</a:t>
            </a:r>
          </a:p>
          <a:p>
            <a:pPr marL="0" indent="0">
              <a:buNone/>
            </a:pPr>
            <a:r>
              <a:rPr lang="fr-FR" sz="2600" dirty="0">
                <a:solidFill>
                  <a:srgbClr val="53575C"/>
                </a:solidFill>
              </a:rPr>
              <a:t>· Veiller à vous accorder un traitement de faveur dans les hôpitaux, auprès d’un médecin, lors d’un emprisonnement, pour des excursions ou des visites, ou encore vous faire sortir de prison ou intervenir dans une procédure judiciaire.</a:t>
            </a:r>
          </a:p>
          <a:p>
            <a:pPr marL="0" indent="0">
              <a:buNone/>
            </a:pPr>
            <a:r>
              <a:rPr lang="fr-FR" sz="2600" dirty="0">
                <a:solidFill>
                  <a:srgbClr val="53575C"/>
                </a:solidFill>
              </a:rPr>
              <a:t>· Obtenir une prolongation de votre visa, de votre permis de séjour ou de travail.</a:t>
            </a:r>
          </a:p>
          <a:p>
            <a:pPr marL="0" indent="0" algn="l">
              <a:buNone/>
            </a:pPr>
            <a:endParaRPr lang="fr-FR" sz="2600" b="0" i="0" dirty="0">
              <a:solidFill>
                <a:srgbClr val="53575C"/>
              </a:solidFill>
              <a:effectLst/>
            </a:endParaRPr>
          </a:p>
        </p:txBody>
      </p:sp>
    </p:spTree>
    <p:extLst>
      <p:ext uri="{BB962C8B-B14F-4D97-AF65-F5344CB8AC3E}">
        <p14:creationId xmlns:p14="http://schemas.microsoft.com/office/powerpoint/2010/main" val="535454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anim calcmode="lin" valueType="num">
                                      <p:cBhvr>
                                        <p:cTn id="24"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4"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anim calcmode="lin" valueType="num">
                                      <p:cBhvr>
                                        <p:cTn id="42"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43" dur="5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3">
                                            <p:txEl>
                                              <p:pRg st="4" end="4"/>
                                            </p:txEl>
                                          </p:spTgt>
                                        </p:tgtEl>
                                      </p:cBhvr>
                                    </p:animEffect>
                                    <p:anim calcmode="lin" valueType="num">
                                      <p:cBhvr>
                                        <p:cTn id="51"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52"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3">
                                            <p:txEl>
                                              <p:pRg st="5" end="5"/>
                                            </p:txEl>
                                          </p:spTgt>
                                        </p:tgtEl>
                                      </p:cBhvr>
                                    </p:animEffect>
                                    <p:anim calcmode="lin" valueType="num">
                                      <p:cBhvr>
                                        <p:cTn id="60" dur="5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61" dur="5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33655-56BB-AD5C-77C5-5F550F0CF24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38200" y="1354047"/>
            <a:ext cx="4592595" cy="4351338"/>
          </a:xfrm>
          <a:prstGeom prst="rect">
            <a:avLst/>
          </a:prstGeom>
          <a:noFill/>
        </p:spPr>
      </p:pic>
      <p:sp>
        <p:nvSpPr>
          <p:cNvPr id="3" name="Tijdelijke aanduiding voor inhoud 2">
            <a:extLst>
              <a:ext uri="{FF2B5EF4-FFF2-40B4-BE49-F238E27FC236}">
                <a16:creationId xmlns:a16="http://schemas.microsoft.com/office/drawing/2014/main" id="{166BE59F-87B9-48FD-8208-A3190D5D0B7F}"/>
              </a:ext>
            </a:extLst>
          </p:cNvPr>
          <p:cNvSpPr>
            <a:spLocks noGrp="1"/>
          </p:cNvSpPr>
          <p:nvPr>
            <p:ph sz="half" idx="2"/>
          </p:nvPr>
        </p:nvSpPr>
        <p:spPr>
          <a:xfrm>
            <a:off x="5684108" y="298764"/>
            <a:ext cx="6196914" cy="6076095"/>
          </a:xfrm>
        </p:spPr>
        <p:txBody>
          <a:bodyPr>
            <a:noAutofit/>
          </a:bodyPr>
          <a:lstStyle/>
          <a:p>
            <a:pPr marL="0" indent="0">
              <a:buNone/>
            </a:pPr>
            <a:endParaRPr lang="fr-FR" sz="2400" dirty="0"/>
          </a:p>
          <a:p>
            <a:r>
              <a:rPr lang="fr-FR" sz="2400" b="1" dirty="0"/>
              <a:t>Subsidiaire</a:t>
            </a:r>
            <a:r>
              <a:rPr lang="fr-FR" sz="2400" dirty="0"/>
              <a:t> sauf en cas d'urgence:                                                                   </a:t>
            </a:r>
          </a:p>
          <a:p>
            <a:pPr lvl="1">
              <a:buFont typeface="Wingdings" panose="05000000000000000000" pitchFamily="2" charset="2"/>
              <a:buChar char="Ø"/>
            </a:pPr>
            <a:r>
              <a:rPr lang="fr-FR" dirty="0"/>
              <a:t>après avoir épuisé toutes les autres possibilités de secours (famille, amis, assurance, employeur, mutuelle,…).</a:t>
            </a:r>
          </a:p>
          <a:p>
            <a:pPr marL="457200" lvl="1" indent="0">
              <a:buNone/>
            </a:pPr>
            <a:endParaRPr lang="fr-FR" dirty="0"/>
          </a:p>
          <a:p>
            <a:r>
              <a:rPr lang="fr-FR" sz="2400" dirty="0"/>
              <a:t>En cas de </a:t>
            </a:r>
            <a:r>
              <a:rPr lang="fr-FR" sz="2400" b="1" dirty="0"/>
              <a:t>multiples nationalités</a:t>
            </a:r>
            <a:r>
              <a:rPr lang="fr-FR" sz="2400" dirty="0"/>
              <a:t> </a:t>
            </a:r>
            <a:r>
              <a:rPr lang="fr-FR" sz="2400" b="1" dirty="0"/>
              <a:t>dont celle du pays étranger</a:t>
            </a:r>
            <a:r>
              <a:rPr lang="fr-FR" sz="2400" dirty="0"/>
              <a:t>: </a:t>
            </a:r>
          </a:p>
          <a:p>
            <a:pPr lvl="1">
              <a:buFont typeface="Wingdings" panose="05000000000000000000" pitchFamily="2" charset="2"/>
              <a:buChar char="Ø"/>
            </a:pPr>
            <a:r>
              <a:rPr lang="fr-FR" dirty="0"/>
              <a:t>à condition de non-opposition par les autorités locales. </a:t>
            </a:r>
          </a:p>
          <a:p>
            <a:pPr marL="457200" lvl="1" indent="0">
              <a:buNone/>
            </a:pPr>
            <a:endParaRPr lang="fr-FR" dirty="0"/>
          </a:p>
          <a:p>
            <a:r>
              <a:rPr lang="fr-FR" sz="2400" dirty="0"/>
              <a:t>Importance de l’</a:t>
            </a:r>
            <a:r>
              <a:rPr lang="fr-FR" sz="2400" b="1" dirty="0"/>
              <a:t>assurance voyage</a:t>
            </a:r>
            <a:r>
              <a:rPr lang="fr-FR" sz="2400" dirty="0"/>
              <a:t>.</a:t>
            </a:r>
          </a:p>
          <a:p>
            <a:pPr marL="457200" lvl="1" indent="0">
              <a:buNone/>
            </a:pPr>
            <a:endParaRPr lang="fr-FR" dirty="0"/>
          </a:p>
          <a:p>
            <a:r>
              <a:rPr lang="fr-FR" sz="2400" dirty="0"/>
              <a:t>Partenaires: Croix Rouge, Police fédérale, Parquet fédéral, mutuelles, compagnies d’assurance,…</a:t>
            </a:r>
          </a:p>
          <a:p>
            <a:pPr marL="0" indent="0">
              <a:buNone/>
            </a:pPr>
            <a:endParaRPr lang="fr-FR" sz="2400" dirty="0"/>
          </a:p>
          <a:p>
            <a:pPr marL="0" indent="0">
              <a:buNone/>
            </a:pPr>
            <a:endParaRPr lang="fr-FR" sz="2400" dirty="0"/>
          </a:p>
        </p:txBody>
      </p:sp>
      <p:sp>
        <p:nvSpPr>
          <p:cNvPr id="4" name="ZoneTexte 3">
            <a:extLst>
              <a:ext uri="{FF2B5EF4-FFF2-40B4-BE49-F238E27FC236}">
                <a16:creationId xmlns:a16="http://schemas.microsoft.com/office/drawing/2014/main" id="{47612D8F-A703-012B-2FD5-4159E5B24475}"/>
              </a:ext>
            </a:extLst>
          </p:cNvPr>
          <p:cNvSpPr txBox="1"/>
          <p:nvPr/>
        </p:nvSpPr>
        <p:spPr>
          <a:xfrm>
            <a:off x="3723372" y="5705385"/>
            <a:ext cx="2112425" cy="215444"/>
          </a:xfrm>
          <a:prstGeom prst="rect">
            <a:avLst/>
          </a:prstGeom>
          <a:noFill/>
        </p:spPr>
        <p:txBody>
          <a:bodyPr wrap="square" rtlCol="0">
            <a:spAutoFit/>
          </a:bodyPr>
          <a:lstStyle/>
          <a:p>
            <a:r>
              <a:rPr lang="fr-BE" sz="800" dirty="0"/>
              <a:t>Photo: Ken stocker/Shutterstock</a:t>
            </a:r>
          </a:p>
        </p:txBody>
      </p:sp>
    </p:spTree>
    <p:extLst>
      <p:ext uri="{BB962C8B-B14F-4D97-AF65-F5344CB8AC3E}">
        <p14:creationId xmlns:p14="http://schemas.microsoft.com/office/powerpoint/2010/main" val="3904351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vertical)">
                                      <p:cBhvr>
                                        <p:cTn id="7" dur="500"/>
                                        <p:tgtEl>
                                          <p:spTgt spid="3">
                                            <p:txEl>
                                              <p:pRg st="1" end="1"/>
                                            </p:txEl>
                                          </p:spTgt>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vertic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vertical)">
                                      <p:cBhvr>
                                        <p:cTn id="16" dur="500"/>
                                        <p:tgtEl>
                                          <p:spTgt spid="3">
                                            <p:txEl>
                                              <p:pRg st="4" end="4"/>
                                            </p:txEl>
                                          </p:spTgt>
                                        </p:tgtEl>
                                      </p:cBhvr>
                                    </p:animEffect>
                                  </p:childTnLst>
                                </p:cTn>
                              </p:par>
                            </p:childTnLst>
                          </p:cTn>
                        </p:par>
                        <p:par>
                          <p:cTn id="17" fill="hold">
                            <p:stCondLst>
                              <p:cond delay="500"/>
                            </p:stCondLst>
                            <p:childTnLst>
                              <p:par>
                                <p:cTn id="18" presetID="14" presetClass="entr" presetSubtype="5"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vertical)">
                                      <p:cBhvr>
                                        <p:cTn id="20" dur="500"/>
                                        <p:tgtEl>
                                          <p:spTgt spid="3">
                                            <p:txEl>
                                              <p:pRg st="5" end="5"/>
                                            </p:txEl>
                                          </p:spTgt>
                                        </p:tgtEl>
                                      </p:cBhvr>
                                    </p:animEffect>
                                  </p:childTnLst>
                                </p:cTn>
                              </p:par>
                            </p:childTnLst>
                          </p:cTn>
                        </p:par>
                        <p:par>
                          <p:cTn id="21" fill="hold">
                            <p:stCondLst>
                              <p:cond delay="1000"/>
                            </p:stCondLst>
                            <p:childTnLst>
                              <p:par>
                                <p:cTn id="22" presetID="14" presetClass="entr" presetSubtype="5"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vertic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randombar(vertical)">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AEB7E41-CAD2-D901-94CC-4B3C747965D5}"/>
              </a:ext>
            </a:extLst>
          </p:cNvPr>
          <p:cNvSpPr>
            <a:spLocks noGrp="1"/>
          </p:cNvSpPr>
          <p:nvPr>
            <p:ph type="body" idx="1"/>
          </p:nvPr>
        </p:nvSpPr>
        <p:spPr>
          <a:xfrm>
            <a:off x="370670" y="1195307"/>
            <a:ext cx="3200423" cy="840322"/>
          </a:xfrm>
        </p:spPr>
        <p:txBody>
          <a:bodyPr>
            <a:normAutofit fontScale="70000" lnSpcReduction="20000"/>
          </a:bodyPr>
          <a:lstStyle/>
          <a:p>
            <a:pPr algn="ctr"/>
            <a:r>
              <a:rPr lang="fr-BE" sz="3400" b="1" dirty="0"/>
              <a:t>Travellers Online</a:t>
            </a:r>
          </a:p>
          <a:p>
            <a:pPr algn="ctr"/>
            <a:r>
              <a:rPr lang="fr-BE" sz="1300" dirty="0">
                <a:solidFill>
                  <a:srgbClr val="0070C0"/>
                </a:solidFill>
              </a:rPr>
              <a:t>https://diplomatie.belgium.be/fr/conseils-aux-voyageurs/travellers-online</a:t>
            </a:r>
          </a:p>
        </p:txBody>
      </p:sp>
      <p:pic>
        <p:nvPicPr>
          <p:cNvPr id="10" name="Espace réservé du contenu 9" descr="Une image contenant texte, logo, Police, symbole&#10;&#10;Description générée automatiquement">
            <a:extLst>
              <a:ext uri="{FF2B5EF4-FFF2-40B4-BE49-F238E27FC236}">
                <a16:creationId xmlns:a16="http://schemas.microsoft.com/office/drawing/2014/main" id="{A1472193-4819-0BE3-FEEB-6F353C3B8AA9}"/>
              </a:ext>
            </a:extLst>
          </p:cNvPr>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370670" y="2415370"/>
            <a:ext cx="3200423" cy="3009922"/>
          </a:xfrm>
        </p:spPr>
      </p:pic>
      <p:sp>
        <p:nvSpPr>
          <p:cNvPr id="5" name="Espace réservé du texte 4">
            <a:extLst>
              <a:ext uri="{FF2B5EF4-FFF2-40B4-BE49-F238E27FC236}">
                <a16:creationId xmlns:a16="http://schemas.microsoft.com/office/drawing/2014/main" id="{3C63CD81-50C9-46AB-1FA4-8A1A2C12CB64}"/>
              </a:ext>
            </a:extLst>
          </p:cNvPr>
          <p:cNvSpPr>
            <a:spLocks noGrp="1"/>
          </p:cNvSpPr>
          <p:nvPr>
            <p:ph type="body" sz="quarter" idx="3"/>
          </p:nvPr>
        </p:nvSpPr>
        <p:spPr>
          <a:xfrm>
            <a:off x="4375604" y="1267930"/>
            <a:ext cx="2395311" cy="1286226"/>
          </a:xfrm>
        </p:spPr>
        <p:txBody>
          <a:bodyPr>
            <a:normAutofit fontScale="70000" lnSpcReduction="20000"/>
          </a:bodyPr>
          <a:lstStyle/>
          <a:p>
            <a:pPr algn="ctr"/>
            <a:endParaRPr lang="fr-BE" b="1" dirty="0"/>
          </a:p>
          <a:p>
            <a:pPr algn="ctr"/>
            <a:r>
              <a:rPr lang="fr-BE" sz="3400" b="1" dirty="0"/>
              <a:t>Conseils aux voyageurs</a:t>
            </a:r>
          </a:p>
          <a:p>
            <a:pPr algn="ctr"/>
            <a:r>
              <a:rPr lang="fr-BE" sz="1300" dirty="0">
                <a:solidFill>
                  <a:srgbClr val="0070C0"/>
                </a:solidFill>
              </a:rPr>
              <a:t>https://diplomatie.belgium.be/fr/conseils-aux-voyageurs</a:t>
            </a:r>
            <a:endParaRPr lang="fr-BE" sz="1300" b="1" dirty="0">
              <a:solidFill>
                <a:srgbClr val="0070C0"/>
              </a:solidFill>
            </a:endParaRPr>
          </a:p>
          <a:p>
            <a:endParaRPr lang="fr-BE" dirty="0"/>
          </a:p>
        </p:txBody>
      </p:sp>
      <p:pic>
        <p:nvPicPr>
          <p:cNvPr id="8" name="Espace réservé du contenu 7" descr="Une image contenant texte, capture d’écran, Police&#10;&#10;Description générée automatiquement">
            <a:extLst>
              <a:ext uri="{FF2B5EF4-FFF2-40B4-BE49-F238E27FC236}">
                <a16:creationId xmlns:a16="http://schemas.microsoft.com/office/drawing/2014/main" id="{BB822989-D524-55A5-09EE-FFC67B362499}"/>
              </a:ext>
            </a:extLst>
          </p:cNvPr>
          <p:cNvPicPr>
            <a:picLocks noGrp="1" noChangeAspect="1"/>
          </p:cNvPicPr>
          <p:nvPr>
            <p:ph sz="quarter" idx="4"/>
          </p:nvPr>
        </p:nvPicPr>
        <p:blipFill>
          <a:blip r:embed="rId3" cstate="screen">
            <a:extLst>
              <a:ext uri="{28A0092B-C50C-407E-A947-70E740481C1C}">
                <a14:useLocalDpi xmlns:a14="http://schemas.microsoft.com/office/drawing/2010/main" val="0"/>
              </a:ext>
            </a:extLst>
          </a:blip>
          <a:stretch>
            <a:fillRect/>
          </a:stretch>
        </p:blipFill>
        <p:spPr>
          <a:xfrm>
            <a:off x="4016375" y="3080657"/>
            <a:ext cx="3385911" cy="2187527"/>
          </a:xfrm>
        </p:spPr>
      </p:pic>
      <p:sp>
        <p:nvSpPr>
          <p:cNvPr id="4" name="ZoneTexte 3">
            <a:extLst>
              <a:ext uri="{FF2B5EF4-FFF2-40B4-BE49-F238E27FC236}">
                <a16:creationId xmlns:a16="http://schemas.microsoft.com/office/drawing/2014/main" id="{7711A357-B6F3-7E53-9F64-EC9DD4E5B00D}"/>
              </a:ext>
            </a:extLst>
          </p:cNvPr>
          <p:cNvSpPr txBox="1"/>
          <p:nvPr/>
        </p:nvSpPr>
        <p:spPr>
          <a:xfrm>
            <a:off x="8447290" y="1389298"/>
            <a:ext cx="3200423" cy="1200329"/>
          </a:xfrm>
          <a:prstGeom prst="rect">
            <a:avLst/>
          </a:prstGeom>
          <a:noFill/>
        </p:spPr>
        <p:txBody>
          <a:bodyPr wrap="square">
            <a:spAutoFit/>
          </a:bodyPr>
          <a:lstStyle/>
          <a:p>
            <a:r>
              <a:rPr lang="fr-FR" sz="2400" b="1" dirty="0"/>
              <a:t>Adresses des </a:t>
            </a:r>
          </a:p>
          <a:p>
            <a:r>
              <a:rPr lang="fr-FR" sz="2400" b="1" dirty="0"/>
              <a:t>ambassades et consulats</a:t>
            </a:r>
          </a:p>
        </p:txBody>
      </p:sp>
      <p:sp>
        <p:nvSpPr>
          <p:cNvPr id="7" name="ZoneTexte 6">
            <a:extLst>
              <a:ext uri="{FF2B5EF4-FFF2-40B4-BE49-F238E27FC236}">
                <a16:creationId xmlns:a16="http://schemas.microsoft.com/office/drawing/2014/main" id="{241DDAE8-BBF0-9609-B6C2-2259F0B546EC}"/>
              </a:ext>
            </a:extLst>
          </p:cNvPr>
          <p:cNvSpPr txBox="1"/>
          <p:nvPr/>
        </p:nvSpPr>
        <p:spPr>
          <a:xfrm>
            <a:off x="8207828" y="3243943"/>
            <a:ext cx="3200423" cy="2031325"/>
          </a:xfrm>
          <a:prstGeom prst="rect">
            <a:avLst/>
          </a:prstGeom>
          <a:noFill/>
        </p:spPr>
        <p:txBody>
          <a:bodyPr wrap="square">
            <a:spAutoFit/>
          </a:bodyPr>
          <a:lstStyle/>
          <a:p>
            <a:r>
              <a:rPr lang="fr-FR" dirty="0"/>
              <a:t>Trouvez les ambassades et les consulats dans l'un des pays ou l'une des régions.</a:t>
            </a:r>
          </a:p>
          <a:p>
            <a:endParaRPr lang="fr-FR" dirty="0"/>
          </a:p>
          <a:p>
            <a:r>
              <a:rPr lang="fr-FR" dirty="0"/>
              <a:t>Ex: Espagne</a:t>
            </a:r>
          </a:p>
          <a:p>
            <a:endParaRPr lang="fr-FR" dirty="0"/>
          </a:p>
          <a:p>
            <a:endParaRPr lang="en-BE" dirty="0"/>
          </a:p>
        </p:txBody>
      </p:sp>
    </p:spTree>
    <p:extLst>
      <p:ext uri="{BB962C8B-B14F-4D97-AF65-F5344CB8AC3E}">
        <p14:creationId xmlns:p14="http://schemas.microsoft.com/office/powerpoint/2010/main" val="135710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0BAA2-C4EE-430C-BEF0-4C9051F79230}"/>
              </a:ext>
            </a:extLst>
          </p:cNvPr>
          <p:cNvSpPr>
            <a:spLocks noGrp="1"/>
          </p:cNvSpPr>
          <p:nvPr>
            <p:ph type="title"/>
          </p:nvPr>
        </p:nvSpPr>
        <p:spPr>
          <a:xfrm>
            <a:off x="4468583" y="380323"/>
            <a:ext cx="6128657" cy="3100102"/>
          </a:xfrm>
        </p:spPr>
        <p:txBody>
          <a:bodyPr/>
          <a:lstStyle/>
          <a:p>
            <a:br>
              <a:rPr lang="en-US" dirty="0"/>
            </a:br>
            <a:br>
              <a:rPr lang="en-US" dirty="0"/>
            </a:br>
            <a:endParaRPr lang="en-BE" dirty="0"/>
          </a:p>
        </p:txBody>
      </p:sp>
      <p:sp>
        <p:nvSpPr>
          <p:cNvPr id="4" name="Tijdelijke aanduiding voor tekst 3">
            <a:extLst>
              <a:ext uri="{FF2B5EF4-FFF2-40B4-BE49-F238E27FC236}">
                <a16:creationId xmlns:a16="http://schemas.microsoft.com/office/drawing/2014/main" id="{32DD6D77-3284-4A1E-BA3D-20D0C762EBC7}"/>
              </a:ext>
            </a:extLst>
          </p:cNvPr>
          <p:cNvSpPr>
            <a:spLocks noGrp="1"/>
          </p:cNvSpPr>
          <p:nvPr>
            <p:ph type="body" sz="quarter" idx="11"/>
          </p:nvPr>
        </p:nvSpPr>
        <p:spPr>
          <a:xfrm>
            <a:off x="867108" y="5307795"/>
            <a:ext cx="7104981" cy="535290"/>
          </a:xfrm>
        </p:spPr>
        <p:txBody>
          <a:bodyPr>
            <a:normAutofit/>
          </a:bodyPr>
          <a:lstStyle/>
          <a:p>
            <a:r>
              <a:rPr lang="fr-BE" sz="2400" dirty="0"/>
              <a:t>Droit de la Famille et Notariat </a:t>
            </a:r>
          </a:p>
        </p:txBody>
      </p:sp>
      <p:sp>
        <p:nvSpPr>
          <p:cNvPr id="12" name="Tijdelijke aanduiding voor tekst 3">
            <a:extLst>
              <a:ext uri="{FF2B5EF4-FFF2-40B4-BE49-F238E27FC236}">
                <a16:creationId xmlns:a16="http://schemas.microsoft.com/office/drawing/2014/main" id="{4F984992-2922-EF8E-A9FF-18029894F9DC}"/>
              </a:ext>
            </a:extLst>
          </p:cNvPr>
          <p:cNvSpPr txBox="1">
            <a:spLocks/>
          </p:cNvSpPr>
          <p:nvPr/>
        </p:nvSpPr>
        <p:spPr>
          <a:xfrm>
            <a:off x="4275906" y="4938463"/>
            <a:ext cx="1429262" cy="5352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E4D9CC"/>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4A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4A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4A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4A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BE" dirty="0"/>
          </a:p>
        </p:txBody>
      </p:sp>
      <p:pic>
        <p:nvPicPr>
          <p:cNvPr id="5" name="Image 4" descr="Une image contenant dessin humoristique, verres, croquis, Visage humain&#10;&#10;Le contenu généré par l’IA peut être incorrect.">
            <a:extLst>
              <a:ext uri="{FF2B5EF4-FFF2-40B4-BE49-F238E27FC236}">
                <a16:creationId xmlns:a16="http://schemas.microsoft.com/office/drawing/2014/main" id="{D1DA8D96-3BC8-3504-67D8-814462454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11" y="1651891"/>
            <a:ext cx="2883817" cy="3047051"/>
          </a:xfrm>
          <a:prstGeom prst="rect">
            <a:avLst/>
          </a:prstGeom>
        </p:spPr>
      </p:pic>
      <p:sp>
        <p:nvSpPr>
          <p:cNvPr id="6" name="ZoneTexte 5">
            <a:extLst>
              <a:ext uri="{FF2B5EF4-FFF2-40B4-BE49-F238E27FC236}">
                <a16:creationId xmlns:a16="http://schemas.microsoft.com/office/drawing/2014/main" id="{0ECBD218-5D7B-6296-021F-707836B08DC6}"/>
              </a:ext>
            </a:extLst>
          </p:cNvPr>
          <p:cNvSpPr txBox="1"/>
          <p:nvPr/>
        </p:nvSpPr>
        <p:spPr>
          <a:xfrm>
            <a:off x="1186542" y="4846916"/>
            <a:ext cx="6466114" cy="369332"/>
          </a:xfrm>
          <a:prstGeom prst="rect">
            <a:avLst/>
          </a:prstGeom>
          <a:noFill/>
        </p:spPr>
        <p:txBody>
          <a:bodyPr wrap="square">
            <a:spAutoFit/>
          </a:bodyPr>
          <a:lstStyle/>
          <a:p>
            <a:r>
              <a:rPr lang="en-US" dirty="0"/>
              <a:t>Carole LORIERS</a:t>
            </a:r>
            <a:endParaRPr lang="en-BE" dirty="0"/>
          </a:p>
        </p:txBody>
      </p:sp>
      <p:pic>
        <p:nvPicPr>
          <p:cNvPr id="1026" name="Picture 2" descr="La mise en garde des caricatures : image vectorielle de stock (libre de  droits) 2657807631 | Shutterstock">
            <a:extLst>
              <a:ext uri="{FF2B5EF4-FFF2-40B4-BE49-F238E27FC236}">
                <a16:creationId xmlns:a16="http://schemas.microsoft.com/office/drawing/2014/main" id="{47560A93-51BD-4690-6F2A-B9C1F697F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2" y="1651891"/>
            <a:ext cx="2057400" cy="3047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e Remerciements pour un(e) ami(e) gratuite">
            <a:extLst>
              <a:ext uri="{FF2B5EF4-FFF2-40B4-BE49-F238E27FC236}">
                <a16:creationId xmlns:a16="http://schemas.microsoft.com/office/drawing/2014/main" id="{4387C7E1-E2E8-4D76-40A5-4B915C1DFD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566" y="2011084"/>
            <a:ext cx="3756688" cy="22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56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nodePh="1">
                                  <p:stCondLst>
                                    <p:cond delay="0"/>
                                  </p:stCondLst>
                                  <p:endCondLst>
                                    <p:cond evt="begin" delay="0">
                                      <p:tn val="17"/>
                                    </p:cond>
                                  </p:end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circle(in)">
                                      <p:cBhvr>
                                        <p:cTn id="19"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lstStyle/>
          <a:p>
            <a:pPr algn="ctr"/>
            <a:r>
              <a:rPr lang="fr-BE" sz="2800" dirty="0"/>
              <a:t>Coopération judiciaire et Protection des Mineurs et de la Famille </a:t>
            </a:r>
            <a:br>
              <a:rPr lang="en-US" dirty="0"/>
            </a:br>
            <a:endParaRPr lang="en-BE" sz="20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1114246" y="1690688"/>
            <a:ext cx="10515600" cy="4329112"/>
          </a:xfrm>
        </p:spPr>
        <p:txBody>
          <a:bodyPr>
            <a:normAutofit/>
          </a:bodyPr>
          <a:lstStyle/>
          <a:p>
            <a:pPr>
              <a:buFont typeface="Wingdings" panose="05000000000000000000" pitchFamily="2" charset="2"/>
              <a:buChar char="ü"/>
            </a:pPr>
            <a:r>
              <a:rPr lang="fr-FR" sz="2400" b="1" dirty="0">
                <a:solidFill>
                  <a:srgbClr val="53575C"/>
                </a:solidFill>
              </a:rPr>
              <a:t>Détenus: </a:t>
            </a:r>
          </a:p>
          <a:p>
            <a:pPr lvl="1">
              <a:buFont typeface="Wingdings" panose="05000000000000000000" pitchFamily="2" charset="2"/>
              <a:buChar char="Ø"/>
            </a:pPr>
            <a:r>
              <a:rPr lang="fr-FR" dirty="0">
                <a:solidFill>
                  <a:srgbClr val="53575C"/>
                </a:solidFill>
              </a:rPr>
              <a:t>Extradition, expulsion, transfèrement</a:t>
            </a:r>
          </a:p>
          <a:p>
            <a:pPr lvl="1">
              <a:buFont typeface="Wingdings" panose="05000000000000000000" pitchFamily="2" charset="2"/>
              <a:buChar char="Ø"/>
            </a:pPr>
            <a:r>
              <a:rPr lang="fr-FR" dirty="0">
                <a:solidFill>
                  <a:srgbClr val="53575C"/>
                </a:solidFill>
              </a:rPr>
              <a:t>Visite en prison</a:t>
            </a:r>
          </a:p>
          <a:p>
            <a:pPr lvl="1">
              <a:buFont typeface="Wingdings" panose="05000000000000000000" pitchFamily="2" charset="2"/>
              <a:buChar char="Ø"/>
            </a:pPr>
            <a:r>
              <a:rPr lang="fr-FR" dirty="0">
                <a:solidFill>
                  <a:srgbClr val="53575C"/>
                </a:solidFill>
              </a:rPr>
              <a:t>Communication avec la famille</a:t>
            </a:r>
          </a:p>
          <a:p>
            <a:pPr marL="0" indent="0">
              <a:buNone/>
            </a:pPr>
            <a:endParaRPr lang="fr-FR" sz="2400" dirty="0">
              <a:solidFill>
                <a:srgbClr val="53575C"/>
              </a:solidFill>
            </a:endParaRPr>
          </a:p>
          <a:p>
            <a:pPr>
              <a:buFont typeface="Wingdings" panose="05000000000000000000" pitchFamily="2" charset="2"/>
              <a:buChar char="ü"/>
            </a:pPr>
            <a:r>
              <a:rPr lang="fr-FR" sz="2400" b="1" dirty="0">
                <a:solidFill>
                  <a:srgbClr val="53575C"/>
                </a:solidFill>
              </a:rPr>
              <a:t>Enlèvements (parentaux)</a:t>
            </a:r>
          </a:p>
          <a:p>
            <a:pPr marL="0" indent="0">
              <a:buNone/>
            </a:pPr>
            <a:endParaRPr lang="fr-FR" sz="2400" dirty="0">
              <a:solidFill>
                <a:srgbClr val="53575C"/>
              </a:solidFill>
            </a:endParaRPr>
          </a:p>
          <a:p>
            <a:pPr>
              <a:buFont typeface="Wingdings" panose="05000000000000000000" pitchFamily="2" charset="2"/>
              <a:buChar char="ü"/>
            </a:pPr>
            <a:r>
              <a:rPr lang="fr-FR" sz="2400" b="1" dirty="0">
                <a:solidFill>
                  <a:srgbClr val="53575C"/>
                </a:solidFill>
              </a:rPr>
              <a:t>Commissions rogatoires internationales</a:t>
            </a:r>
          </a:p>
          <a:p>
            <a:pPr marL="0" indent="0">
              <a:buNone/>
            </a:pPr>
            <a:endParaRPr lang="fr-FR" sz="2400" dirty="0">
              <a:solidFill>
                <a:srgbClr val="53575C"/>
              </a:solidFill>
            </a:endParaRPr>
          </a:p>
          <a:p>
            <a:pPr marL="0" indent="0">
              <a:buNone/>
            </a:pPr>
            <a:endParaRPr lang="fr-FR" sz="1800" dirty="0">
              <a:solidFill>
                <a:srgbClr val="53575C"/>
              </a:solidFill>
            </a:endParaRPr>
          </a:p>
          <a:p>
            <a:pPr marL="0" indent="0" algn="l">
              <a:buNone/>
            </a:pPr>
            <a:endParaRPr lang="en-BE" dirty="0"/>
          </a:p>
        </p:txBody>
      </p:sp>
    </p:spTree>
    <p:extLst>
      <p:ext uri="{BB962C8B-B14F-4D97-AF65-F5344CB8AC3E}">
        <p14:creationId xmlns:p14="http://schemas.microsoft.com/office/powerpoint/2010/main" val="32698618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randombar(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7BDA-F65D-7A3D-3111-A7E3D7E5923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DDFB76-7A62-B80C-451C-B4B79AD00A82}"/>
              </a:ext>
            </a:extLst>
          </p:cNvPr>
          <p:cNvSpPr>
            <a:spLocks noGrp="1"/>
          </p:cNvSpPr>
          <p:nvPr>
            <p:ph type="title"/>
          </p:nvPr>
        </p:nvSpPr>
        <p:spPr>
          <a:xfrm>
            <a:off x="838200" y="365125"/>
            <a:ext cx="10515600" cy="1325563"/>
          </a:xfrm>
        </p:spPr>
        <p:txBody>
          <a:bodyPr/>
          <a:lstStyle/>
          <a:p>
            <a:pPr algn="ctr"/>
            <a:r>
              <a:rPr lang="fr-BE" sz="2800" dirty="0"/>
              <a:t>Coopération consulaire européenne </a:t>
            </a:r>
            <a:br>
              <a:rPr lang="fr-BE" sz="2800" dirty="0"/>
            </a:br>
            <a:r>
              <a:rPr lang="fr-BE" sz="2000" b="1" i="0" dirty="0">
                <a:effectLst/>
              </a:rPr>
              <a:t>Directive 2015/637</a:t>
            </a:r>
            <a:br>
              <a:rPr lang="en-US" dirty="0"/>
            </a:br>
            <a:endParaRPr lang="en-BE" sz="2000" dirty="0"/>
          </a:p>
        </p:txBody>
      </p:sp>
      <p:sp>
        <p:nvSpPr>
          <p:cNvPr id="3" name="Tijdelijke aanduiding voor inhoud 2">
            <a:extLst>
              <a:ext uri="{FF2B5EF4-FFF2-40B4-BE49-F238E27FC236}">
                <a16:creationId xmlns:a16="http://schemas.microsoft.com/office/drawing/2014/main" id="{EF74B1A3-3584-1245-5880-CB923E1D47A3}"/>
              </a:ext>
            </a:extLst>
          </p:cNvPr>
          <p:cNvSpPr>
            <a:spLocks noGrp="1"/>
          </p:cNvSpPr>
          <p:nvPr>
            <p:ph idx="1"/>
          </p:nvPr>
        </p:nvSpPr>
        <p:spPr>
          <a:xfrm>
            <a:off x="1114246" y="1690688"/>
            <a:ext cx="10515600" cy="3562630"/>
          </a:xfrm>
        </p:spPr>
        <p:txBody>
          <a:bodyPr>
            <a:normAutofit/>
          </a:bodyPr>
          <a:lstStyle/>
          <a:p>
            <a:pPr marL="0" indent="0">
              <a:buNone/>
            </a:pPr>
            <a:endParaRPr lang="fr-FR" sz="1800" dirty="0">
              <a:solidFill>
                <a:srgbClr val="53575C"/>
              </a:solidFill>
            </a:endParaRPr>
          </a:p>
          <a:p>
            <a:pPr marL="0" indent="0" algn="l">
              <a:buNone/>
            </a:pPr>
            <a:endParaRPr lang="en-BE" dirty="0"/>
          </a:p>
        </p:txBody>
      </p:sp>
      <p:sp>
        <p:nvSpPr>
          <p:cNvPr id="4" name="Tijdelijke aanduiding voor inhoud 2">
            <a:extLst>
              <a:ext uri="{FF2B5EF4-FFF2-40B4-BE49-F238E27FC236}">
                <a16:creationId xmlns:a16="http://schemas.microsoft.com/office/drawing/2014/main" id="{23336376-2160-6A19-EB55-E2CF60A1C542}"/>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4A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4A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4A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4A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4A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BE" sz="2400" dirty="0">
                <a:solidFill>
                  <a:srgbClr val="3F4954"/>
                </a:solidFill>
                <a:latin typeface="Roboto" panose="02000000000000000000" pitchFamily="2" charset="0"/>
              </a:rPr>
              <a:t>Si p</a:t>
            </a:r>
            <a:r>
              <a:rPr lang="fr-BE" sz="2400" b="0" i="0" dirty="0">
                <a:solidFill>
                  <a:srgbClr val="3F4954"/>
                </a:solidFill>
                <a:effectLst/>
                <a:latin typeface="Roboto" panose="02000000000000000000" pitchFamily="2" charset="0"/>
              </a:rPr>
              <a:t>as de représentation belge dans le pays      </a:t>
            </a:r>
            <a:r>
              <a:rPr lang="fr-BE" sz="2400" b="1" i="0" dirty="0">
                <a:solidFill>
                  <a:srgbClr val="3F4954"/>
                </a:solidFill>
                <a:effectLst/>
                <a:latin typeface="Roboto" panose="02000000000000000000" pitchFamily="2" charset="0"/>
              </a:rPr>
              <a:t>n’importe quelle autre représentation d’un pays UE.</a:t>
            </a:r>
          </a:p>
          <a:p>
            <a:pPr algn="just"/>
            <a:r>
              <a:rPr lang="fr-BE" sz="2400" dirty="0">
                <a:solidFill>
                  <a:srgbClr val="3F4954"/>
                </a:solidFill>
                <a:latin typeface="Roboto" panose="02000000000000000000" pitchFamily="2" charset="0"/>
              </a:rPr>
              <a:t>A</a:t>
            </a:r>
            <a:r>
              <a:rPr lang="fr-BE" sz="2400" b="0" i="0" dirty="0">
                <a:solidFill>
                  <a:srgbClr val="3F4954"/>
                </a:solidFill>
                <a:effectLst/>
                <a:latin typeface="Roboto" panose="02000000000000000000" pitchFamily="2" charset="0"/>
              </a:rPr>
              <a:t>ssistance limitée aux </a:t>
            </a:r>
            <a:r>
              <a:rPr lang="fr-BE" sz="2400" b="1" i="0" dirty="0">
                <a:solidFill>
                  <a:srgbClr val="3F4954"/>
                </a:solidFill>
                <a:effectLst/>
                <a:latin typeface="Roboto" panose="02000000000000000000" pitchFamily="2" charset="0"/>
              </a:rPr>
              <a:t>situations d’urgence décrites dans la loi assistance.</a:t>
            </a:r>
            <a:endParaRPr lang="fr-BE" sz="2400" b="0" i="0" dirty="0">
              <a:solidFill>
                <a:srgbClr val="3F4954"/>
              </a:solidFill>
              <a:effectLst/>
              <a:latin typeface="Roboto" panose="02000000000000000000" pitchFamily="2" charset="0"/>
            </a:endParaRPr>
          </a:p>
          <a:p>
            <a:pPr marL="0" indent="0">
              <a:buFont typeface="Arial" panose="020B0604020202020204" pitchFamily="34" charset="0"/>
              <a:buNone/>
            </a:pPr>
            <a:endParaRPr lang="fr-BE" dirty="0"/>
          </a:p>
          <a:p>
            <a:pPr marL="0" indent="0">
              <a:buFont typeface="Arial" panose="020B0604020202020204" pitchFamily="34" charset="0"/>
              <a:buNone/>
            </a:pPr>
            <a:endParaRPr lang="en-BE" dirty="0"/>
          </a:p>
        </p:txBody>
      </p:sp>
      <p:sp>
        <p:nvSpPr>
          <p:cNvPr id="5" name="Flèche : droite 4">
            <a:extLst>
              <a:ext uri="{FF2B5EF4-FFF2-40B4-BE49-F238E27FC236}">
                <a16:creationId xmlns:a16="http://schemas.microsoft.com/office/drawing/2014/main" id="{AD6F3A48-9751-EBAE-815A-E5066DEA993B}"/>
              </a:ext>
            </a:extLst>
          </p:cNvPr>
          <p:cNvSpPr/>
          <p:nvPr/>
        </p:nvSpPr>
        <p:spPr>
          <a:xfrm>
            <a:off x="7658100" y="1940011"/>
            <a:ext cx="216243" cy="1668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1732945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vertical)">
                                      <p:cBhvr>
                                        <p:cTn id="12" dur="500"/>
                                        <p:tgtEl>
                                          <p:spTgt spid="4">
                                            <p:txEl>
                                              <p:pRg st="0" end="0"/>
                                            </p:txEl>
                                          </p:spTgt>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randombar(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61E7F-4431-9EE5-4A2E-C4FD66C779F7}"/>
              </a:ext>
            </a:extLst>
          </p:cNvPr>
          <p:cNvSpPr>
            <a:spLocks noGrp="1"/>
          </p:cNvSpPr>
          <p:nvPr>
            <p:ph type="title"/>
          </p:nvPr>
        </p:nvSpPr>
        <p:spPr>
          <a:xfrm>
            <a:off x="1451610" y="1074420"/>
            <a:ext cx="9621520" cy="1870233"/>
          </a:xfrm>
        </p:spPr>
        <p:txBody>
          <a:bodyPr/>
          <a:lstStyle/>
          <a:p>
            <a:r>
              <a:rPr lang="fr-BE" dirty="0"/>
              <a:t>Assistance en cas de crise</a:t>
            </a:r>
            <a:endParaRPr lang="en-BE" dirty="0"/>
          </a:p>
        </p:txBody>
      </p:sp>
      <p:sp>
        <p:nvSpPr>
          <p:cNvPr id="3" name="Espace réservé du texte 2">
            <a:extLst>
              <a:ext uri="{FF2B5EF4-FFF2-40B4-BE49-F238E27FC236}">
                <a16:creationId xmlns:a16="http://schemas.microsoft.com/office/drawing/2014/main" id="{D35C66D8-0069-63F4-CD7B-B33C4B1E718B}"/>
              </a:ext>
            </a:extLst>
          </p:cNvPr>
          <p:cNvSpPr>
            <a:spLocks noGrp="1"/>
          </p:cNvSpPr>
          <p:nvPr>
            <p:ph type="body" idx="1"/>
          </p:nvPr>
        </p:nvSpPr>
        <p:spPr>
          <a:xfrm>
            <a:off x="831849" y="6794500"/>
            <a:ext cx="10515600" cy="1500187"/>
          </a:xfrm>
        </p:spPr>
        <p:txBody>
          <a:bodyPr/>
          <a:lstStyle/>
          <a:p>
            <a:endParaRPr lang="en-BE" dirty="0"/>
          </a:p>
        </p:txBody>
      </p:sp>
      <p:pic>
        <p:nvPicPr>
          <p:cNvPr id="2050" name="Picture 2" descr="Aide En Cas De Crise Vectores, Ilustraciones y Gráficos - 123RF">
            <a:extLst>
              <a:ext uri="{FF2B5EF4-FFF2-40B4-BE49-F238E27FC236}">
                <a16:creationId xmlns:a16="http://schemas.microsoft.com/office/drawing/2014/main" id="{19E511C3-82B3-FDF3-D912-35296B808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723" y="3429000"/>
            <a:ext cx="2945130" cy="294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8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EFA7C4-55CA-4976-A81A-55225AC5FD2C}"/>
              </a:ext>
            </a:extLst>
          </p:cNvPr>
          <p:cNvSpPr>
            <a:spLocks noGrp="1"/>
          </p:cNvSpPr>
          <p:nvPr>
            <p:ph type="title"/>
          </p:nvPr>
        </p:nvSpPr>
        <p:spPr>
          <a:xfrm>
            <a:off x="839788" y="365125"/>
            <a:ext cx="10515600" cy="1325563"/>
          </a:xfrm>
        </p:spPr>
        <p:txBody>
          <a:bodyPr anchor="ctr">
            <a:normAutofit fontScale="90000"/>
          </a:bodyPr>
          <a:lstStyle/>
          <a:p>
            <a:pPr algn="ctr"/>
            <a:r>
              <a:rPr lang="fr-BE" sz="3100" dirty="0"/>
              <a:t>C2</a:t>
            </a:r>
            <a:br>
              <a:rPr lang="fr-BE" sz="3100" dirty="0"/>
            </a:br>
            <a:r>
              <a:rPr lang="fr-BE" sz="3100" dirty="0"/>
              <a:t>Documents de voyage et d’identité</a:t>
            </a:r>
            <a:br>
              <a:rPr lang="en-BE" dirty="0"/>
            </a:br>
            <a:endParaRPr lang="en-BE" dirty="0"/>
          </a:p>
        </p:txBody>
      </p:sp>
      <p:pic>
        <p:nvPicPr>
          <p:cNvPr id="5" name="Picture 4">
            <a:extLst>
              <a:ext uri="{FF2B5EF4-FFF2-40B4-BE49-F238E27FC236}">
                <a16:creationId xmlns:a16="http://schemas.microsoft.com/office/drawing/2014/main" id="{EEC8689B-4AC5-2644-29AF-E7F38E3DFBD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061654" y="1825625"/>
            <a:ext cx="10083677" cy="4172609"/>
          </a:xfrm>
          <a:prstGeom prst="rect">
            <a:avLst/>
          </a:prstGeom>
          <a:noFill/>
        </p:spPr>
      </p:pic>
      <p:sp>
        <p:nvSpPr>
          <p:cNvPr id="2" name="ZoneTexte 1">
            <a:extLst>
              <a:ext uri="{FF2B5EF4-FFF2-40B4-BE49-F238E27FC236}">
                <a16:creationId xmlns:a16="http://schemas.microsoft.com/office/drawing/2014/main" id="{C1A49495-43D1-4AAD-0282-EBC5C913A973}"/>
              </a:ext>
            </a:extLst>
          </p:cNvPr>
          <p:cNvSpPr txBox="1"/>
          <p:nvPr/>
        </p:nvSpPr>
        <p:spPr>
          <a:xfrm>
            <a:off x="9731065" y="5998234"/>
            <a:ext cx="2112425" cy="215444"/>
          </a:xfrm>
          <a:prstGeom prst="rect">
            <a:avLst/>
          </a:prstGeom>
          <a:noFill/>
        </p:spPr>
        <p:txBody>
          <a:bodyPr wrap="square" rtlCol="0">
            <a:spAutoFit/>
          </a:bodyPr>
          <a:lstStyle/>
          <a:p>
            <a:r>
              <a:rPr lang="fr-BE" sz="800" dirty="0"/>
              <a:t>Photo: Luoxi/Shutterstock</a:t>
            </a:r>
          </a:p>
        </p:txBody>
      </p:sp>
    </p:spTree>
    <p:extLst>
      <p:ext uri="{BB962C8B-B14F-4D97-AF65-F5344CB8AC3E}">
        <p14:creationId xmlns:p14="http://schemas.microsoft.com/office/powerpoint/2010/main" val="8104583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89B5-9921-24A0-8F68-ADEC021F00A8}"/>
              </a:ext>
            </a:extLst>
          </p:cNvPr>
          <p:cNvSpPr>
            <a:spLocks noGrp="1"/>
          </p:cNvSpPr>
          <p:nvPr>
            <p:ph type="title"/>
          </p:nvPr>
        </p:nvSpPr>
        <p:spPr>
          <a:xfrm>
            <a:off x="1231900" y="365125"/>
            <a:ext cx="10123488" cy="1325563"/>
          </a:xfrm>
        </p:spPr>
        <p:txBody>
          <a:bodyPr>
            <a:normAutofit/>
          </a:bodyPr>
          <a:lstStyle/>
          <a:p>
            <a:r>
              <a:rPr lang="fr-BE" sz="2800" dirty="0"/>
              <a:t>C2 </a:t>
            </a:r>
          </a:p>
        </p:txBody>
      </p:sp>
      <p:sp>
        <p:nvSpPr>
          <p:cNvPr id="3" name="Text Placeholder 2">
            <a:extLst>
              <a:ext uri="{FF2B5EF4-FFF2-40B4-BE49-F238E27FC236}">
                <a16:creationId xmlns:a16="http://schemas.microsoft.com/office/drawing/2014/main" id="{D1B9E1F1-9F00-9A36-087C-621F2648D257}"/>
              </a:ext>
            </a:extLst>
          </p:cNvPr>
          <p:cNvSpPr>
            <a:spLocks noGrp="1"/>
          </p:cNvSpPr>
          <p:nvPr>
            <p:ph type="body" idx="1"/>
          </p:nvPr>
        </p:nvSpPr>
        <p:spPr>
          <a:xfrm>
            <a:off x="3793289" y="1409528"/>
            <a:ext cx="5157787" cy="577943"/>
          </a:xfrm>
        </p:spPr>
        <p:txBody>
          <a:bodyPr/>
          <a:lstStyle/>
          <a:p>
            <a:pPr algn="ctr"/>
            <a:r>
              <a:rPr lang="fr-BE" dirty="0"/>
              <a:t>Passeports provisoires</a:t>
            </a:r>
          </a:p>
        </p:txBody>
      </p:sp>
      <p:pic>
        <p:nvPicPr>
          <p:cNvPr id="8" name="Content Placeholder 7">
            <a:extLst>
              <a:ext uri="{FF2B5EF4-FFF2-40B4-BE49-F238E27FC236}">
                <a16:creationId xmlns:a16="http://schemas.microsoft.com/office/drawing/2014/main" id="{1C53FD21-FDF2-AD7E-640E-EABB2B6E5B6A}"/>
              </a:ext>
            </a:extLst>
          </p:cNvPr>
          <p:cNvPicPr>
            <a:picLocks noGrp="1" noChangeAspect="1"/>
          </p:cNvPicPr>
          <p:nvPr>
            <p:ph sz="half" idx="2"/>
          </p:nvPr>
        </p:nvPicPr>
        <p:blipFill>
          <a:blip r:embed="rId2" cstate="screen">
            <a:extLst>
              <a:ext uri="{28A0092B-C50C-407E-A947-70E740481C1C}">
                <a14:useLocalDpi xmlns:a14="http://schemas.microsoft.com/office/drawing/2010/main" val="0"/>
              </a:ext>
            </a:extLst>
          </a:blip>
          <a:srcRect/>
          <a:stretch/>
        </p:blipFill>
        <p:spPr>
          <a:xfrm>
            <a:off x="5118410" y="2081329"/>
            <a:ext cx="2156487" cy="3110319"/>
          </a:xfrm>
        </p:spPr>
      </p:pic>
      <p:sp>
        <p:nvSpPr>
          <p:cNvPr id="5" name="Text Placeholder 4">
            <a:extLst>
              <a:ext uri="{FF2B5EF4-FFF2-40B4-BE49-F238E27FC236}">
                <a16:creationId xmlns:a16="http://schemas.microsoft.com/office/drawing/2014/main" id="{59CBE51F-079B-606C-293A-AF89C1894F17}"/>
              </a:ext>
            </a:extLst>
          </p:cNvPr>
          <p:cNvSpPr>
            <a:spLocks noGrp="1"/>
          </p:cNvSpPr>
          <p:nvPr>
            <p:ph type="body" sz="quarter" idx="3"/>
          </p:nvPr>
        </p:nvSpPr>
        <p:spPr>
          <a:xfrm>
            <a:off x="6096000" y="1401715"/>
            <a:ext cx="5183188" cy="577943"/>
          </a:xfrm>
        </p:spPr>
        <p:txBody>
          <a:bodyPr/>
          <a:lstStyle/>
          <a:p>
            <a:pPr algn="ctr"/>
            <a:r>
              <a:rPr lang="fr-BE" dirty="0"/>
              <a:t>ETD</a:t>
            </a:r>
          </a:p>
        </p:txBody>
      </p:sp>
      <p:pic>
        <p:nvPicPr>
          <p:cNvPr id="10" name="Content Placeholder 9" descr="Close-up of a document&#10;&#10;Description automatically generated">
            <a:extLst>
              <a:ext uri="{FF2B5EF4-FFF2-40B4-BE49-F238E27FC236}">
                <a16:creationId xmlns:a16="http://schemas.microsoft.com/office/drawing/2014/main" id="{DC7FB0FE-7D6E-D27F-AEB9-0870DA923FF1}"/>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7776769" y="1979658"/>
            <a:ext cx="4003981" cy="2869520"/>
          </a:xfrm>
        </p:spPr>
      </p:pic>
      <p:pic>
        <p:nvPicPr>
          <p:cNvPr id="4" name="Picture 2" descr="Photographie d'une carte du monde montrant un passeport et un avion jouet">
            <a:extLst>
              <a:ext uri="{FF2B5EF4-FFF2-40B4-BE49-F238E27FC236}">
                <a16:creationId xmlns:a16="http://schemas.microsoft.com/office/drawing/2014/main" id="{803EC307-987B-46CD-2D41-72139357AFA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98728" y="2231571"/>
            <a:ext cx="2967917" cy="278674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5C9E530-53C3-5BDB-AF80-FFBEBE7959BE}"/>
              </a:ext>
            </a:extLst>
          </p:cNvPr>
          <p:cNvSpPr txBox="1"/>
          <p:nvPr/>
        </p:nvSpPr>
        <p:spPr>
          <a:xfrm>
            <a:off x="-871676" y="1572180"/>
            <a:ext cx="6466114"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2400" b="1" i="0" u="none" strike="noStrike" kern="1200" cap="none" spc="0" normalizeH="0" baseline="0" noProof="0" dirty="0">
                <a:ln>
                  <a:noFill/>
                </a:ln>
                <a:solidFill>
                  <a:srgbClr val="3F4A53"/>
                </a:solidFill>
                <a:effectLst/>
                <a:uLnTx/>
                <a:uFillTx/>
                <a:latin typeface="Lora"/>
                <a:ea typeface="+mn-ea"/>
                <a:cs typeface="+mn-cs"/>
              </a:rPr>
              <a:t>Passeports </a:t>
            </a:r>
            <a:r>
              <a:rPr lang="fr-BE" sz="2400" b="1" dirty="0">
                <a:solidFill>
                  <a:srgbClr val="3F4A53"/>
                </a:solidFill>
                <a:latin typeface="Lora"/>
              </a:rPr>
              <a:t>ordinaires</a:t>
            </a:r>
            <a:endParaRPr kumimoji="0" lang="fr-BE" sz="2400" b="1" i="0" u="none" strike="noStrike" kern="1200" cap="none" spc="0" normalizeH="0" baseline="0" noProof="0" dirty="0">
              <a:ln>
                <a:noFill/>
              </a:ln>
              <a:solidFill>
                <a:srgbClr val="3F4A53"/>
              </a:solidFill>
              <a:effectLst/>
              <a:uLnTx/>
              <a:uFillTx/>
              <a:latin typeface="Lora"/>
              <a:ea typeface="+mn-ea"/>
              <a:cs typeface="+mn-cs"/>
            </a:endParaRPr>
          </a:p>
        </p:txBody>
      </p:sp>
    </p:spTree>
    <p:extLst>
      <p:ext uri="{BB962C8B-B14F-4D97-AF65-F5344CB8AC3E}">
        <p14:creationId xmlns:p14="http://schemas.microsoft.com/office/powerpoint/2010/main" val="210369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89B5-9921-24A0-8F68-ADEC021F00A8}"/>
              </a:ext>
            </a:extLst>
          </p:cNvPr>
          <p:cNvSpPr>
            <a:spLocks noGrp="1"/>
          </p:cNvSpPr>
          <p:nvPr>
            <p:ph type="title"/>
          </p:nvPr>
        </p:nvSpPr>
        <p:spPr>
          <a:xfrm>
            <a:off x="1066800" y="365125"/>
            <a:ext cx="10288588" cy="908845"/>
          </a:xfrm>
        </p:spPr>
        <p:txBody>
          <a:bodyPr>
            <a:normAutofit/>
          </a:bodyPr>
          <a:lstStyle/>
          <a:p>
            <a:r>
              <a:rPr lang="fr-BE" sz="2800" dirty="0"/>
              <a:t>C2 </a:t>
            </a:r>
          </a:p>
        </p:txBody>
      </p:sp>
      <p:sp>
        <p:nvSpPr>
          <p:cNvPr id="3" name="Text Placeholder 2">
            <a:extLst>
              <a:ext uri="{FF2B5EF4-FFF2-40B4-BE49-F238E27FC236}">
                <a16:creationId xmlns:a16="http://schemas.microsoft.com/office/drawing/2014/main" id="{D1B9E1F1-9F00-9A36-087C-621F2648D257}"/>
              </a:ext>
            </a:extLst>
          </p:cNvPr>
          <p:cNvSpPr>
            <a:spLocks noGrp="1"/>
          </p:cNvSpPr>
          <p:nvPr>
            <p:ph type="body" idx="1"/>
          </p:nvPr>
        </p:nvSpPr>
        <p:spPr>
          <a:xfrm>
            <a:off x="1184032" y="1145475"/>
            <a:ext cx="4855378" cy="1113629"/>
          </a:xfrm>
        </p:spPr>
        <p:txBody>
          <a:bodyPr>
            <a:normAutofit fontScale="92500" lnSpcReduction="10000"/>
          </a:bodyPr>
          <a:lstStyle/>
          <a:p>
            <a:r>
              <a:rPr lang="fr-BE" sz="4400" dirty="0"/>
              <a:t>Procédure super urgente</a:t>
            </a:r>
          </a:p>
        </p:txBody>
      </p:sp>
      <p:pic>
        <p:nvPicPr>
          <p:cNvPr id="8" name="Content Placeholder 7" descr="A screenshot of a computer&#10;&#10;Description automatically generated">
            <a:extLst>
              <a:ext uri="{FF2B5EF4-FFF2-40B4-BE49-F238E27FC236}">
                <a16:creationId xmlns:a16="http://schemas.microsoft.com/office/drawing/2014/main" id="{9AD56AF1-D087-20A0-1AD9-573230C913B8}"/>
              </a:ext>
            </a:extLst>
          </p:cNvPr>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1184032" y="2505075"/>
            <a:ext cx="4552968" cy="3684588"/>
          </a:xfrm>
        </p:spPr>
      </p:pic>
    </p:spTree>
    <p:extLst>
      <p:ext uri="{BB962C8B-B14F-4D97-AF65-F5344CB8AC3E}">
        <p14:creationId xmlns:p14="http://schemas.microsoft.com/office/powerpoint/2010/main" val="3604839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fr-BE" sz="2800" dirty="0"/>
              <a:t>Moteur</a:t>
            </a:r>
            <a:r>
              <a:rPr lang="en-US" sz="2800" dirty="0"/>
              <a:t> de recherche “Documents de voyage”</a:t>
            </a:r>
            <a:br>
              <a:rPr lang="en-US" sz="2800" dirty="0"/>
            </a:br>
            <a:r>
              <a:rPr lang="en-US" sz="900" dirty="0">
                <a:solidFill>
                  <a:srgbClr val="0070C0"/>
                </a:solidFill>
              </a:rPr>
              <a:t>https://diplomatie.belgium.be/fr/documents-de-voyage </a:t>
            </a:r>
            <a:endParaRPr lang="en-BE" sz="900" dirty="0">
              <a:solidFill>
                <a:srgbClr val="0070C0"/>
              </a:solidFill>
            </a:endParaRPr>
          </a:p>
        </p:txBody>
      </p:sp>
      <p:pic>
        <p:nvPicPr>
          <p:cNvPr id="5" name="Content Placeholder 4" descr="A screenshot of a computer&#10;&#10;Description automatically generated">
            <a:extLst>
              <a:ext uri="{FF2B5EF4-FFF2-40B4-BE49-F238E27FC236}">
                <a16:creationId xmlns:a16="http://schemas.microsoft.com/office/drawing/2014/main" id="{5A6C4E62-D062-51AF-11ED-01D0C2C6727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357410" y="2124855"/>
            <a:ext cx="7477180" cy="3752877"/>
          </a:xfrm>
        </p:spPr>
      </p:pic>
    </p:spTree>
    <p:extLst>
      <p:ext uri="{BB962C8B-B14F-4D97-AF65-F5344CB8AC3E}">
        <p14:creationId xmlns:p14="http://schemas.microsoft.com/office/powerpoint/2010/main" val="15560946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fr-BE" sz="2800" dirty="0"/>
              <a:t>Passban &gt; Risque d’enlèvement d’enfant</a:t>
            </a:r>
            <a:endParaRPr lang="en-BE" sz="2800" dirty="0"/>
          </a:p>
        </p:txBody>
      </p:sp>
      <p:sp>
        <p:nvSpPr>
          <p:cNvPr id="7" name="Content Placeholder 6">
            <a:extLst>
              <a:ext uri="{FF2B5EF4-FFF2-40B4-BE49-F238E27FC236}">
                <a16:creationId xmlns:a16="http://schemas.microsoft.com/office/drawing/2014/main" id="{E44D3CC7-1C78-E14A-C38F-2615C926A1E5}"/>
              </a:ext>
            </a:extLst>
          </p:cNvPr>
          <p:cNvSpPr>
            <a:spLocks noGrp="1"/>
          </p:cNvSpPr>
          <p:nvPr>
            <p:ph idx="1"/>
          </p:nvPr>
        </p:nvSpPr>
        <p:spPr>
          <a:xfrm>
            <a:off x="836612" y="1520825"/>
            <a:ext cx="10515600" cy="1908175"/>
          </a:xfrm>
        </p:spPr>
        <p:txBody>
          <a:bodyPr>
            <a:normAutofit fontScale="77500" lnSpcReduction="20000"/>
          </a:bodyPr>
          <a:lstStyle/>
          <a:p>
            <a:pPr marL="0" indent="0" algn="l">
              <a:buNone/>
            </a:pPr>
            <a:r>
              <a:rPr lang="fr-FR" sz="2400" b="0" i="0" dirty="0">
                <a:solidFill>
                  <a:srgbClr val="3F4954"/>
                </a:solidFill>
                <a:effectLst/>
              </a:rPr>
              <a:t>Banque de données des personnes auxquelles un passeport ne peut pas être délivré d’office:</a:t>
            </a:r>
          </a:p>
          <a:p>
            <a:pPr lvl="1">
              <a:buFont typeface="Wingdings" panose="05000000000000000000" pitchFamily="2" charset="2"/>
              <a:buChar char="Ø"/>
            </a:pPr>
            <a:r>
              <a:rPr lang="fr-BE" b="0" i="0" dirty="0">
                <a:solidFill>
                  <a:srgbClr val="3F4954"/>
                </a:solidFill>
                <a:effectLst/>
              </a:rPr>
              <a:t>personnes signalées par les autorités judiciaires ou policières belges  et faisant l’objet de mesures judiciaires limitatives de liberté (mandat d’arrêt, interdiction de quitter le territoire, …) ;</a:t>
            </a:r>
          </a:p>
          <a:p>
            <a:pPr lvl="1">
              <a:buFont typeface="Wingdings" panose="05000000000000000000" pitchFamily="2" charset="2"/>
              <a:buChar char="Ø"/>
            </a:pPr>
            <a:r>
              <a:rPr lang="fr-FR" b="0" i="0" dirty="0">
                <a:solidFill>
                  <a:srgbClr val="3F4954"/>
                </a:solidFill>
                <a:effectLst/>
              </a:rPr>
              <a:t>individus représentant un risque pour l’ordre ou la sécurité publique et </a:t>
            </a:r>
            <a:r>
              <a:rPr lang="fr-BE" b="0" i="0" dirty="0">
                <a:solidFill>
                  <a:srgbClr val="3F4954"/>
                </a:solidFill>
                <a:effectLst/>
              </a:rPr>
              <a:t>et signalés par l’OCAM ou d’autres services de sécurité belges compétents ;</a:t>
            </a:r>
            <a:endParaRPr lang="fr-FR" b="0" i="0" dirty="0">
              <a:solidFill>
                <a:srgbClr val="3F4954"/>
              </a:solidFill>
              <a:effectLst/>
            </a:endParaRPr>
          </a:p>
          <a:p>
            <a:pPr lvl="1">
              <a:buFont typeface="Wingdings" panose="05000000000000000000" pitchFamily="2" charset="2"/>
              <a:buChar char="Ø"/>
            </a:pPr>
            <a:r>
              <a:rPr lang="fr-FR" b="0" i="0" dirty="0">
                <a:solidFill>
                  <a:srgbClr val="3F4954"/>
                </a:solidFill>
                <a:effectLst/>
              </a:rPr>
              <a:t>mineurs d’âge dont l’un des parents craint un enlèvement par l’autre parent</a:t>
            </a:r>
            <a:r>
              <a:rPr lang="fr-FR" dirty="0">
                <a:solidFill>
                  <a:srgbClr val="3F4954"/>
                </a:solidFill>
              </a:rPr>
              <a:t>.</a:t>
            </a:r>
            <a:endParaRPr lang="fr-FR" b="0" i="0" dirty="0">
              <a:solidFill>
                <a:srgbClr val="3F4954"/>
              </a:solidFill>
              <a:effectLst/>
            </a:endParaRPr>
          </a:p>
        </p:txBody>
      </p:sp>
      <p:graphicFrame>
        <p:nvGraphicFramePr>
          <p:cNvPr id="3" name="Diagram 2">
            <a:extLst>
              <a:ext uri="{FF2B5EF4-FFF2-40B4-BE49-F238E27FC236}">
                <a16:creationId xmlns:a16="http://schemas.microsoft.com/office/drawing/2014/main" id="{5D5AB761-B66C-556D-A31F-908168C798EF}"/>
              </a:ext>
            </a:extLst>
          </p:cNvPr>
          <p:cNvGraphicFramePr/>
          <p:nvPr>
            <p:extLst>
              <p:ext uri="{D42A27DB-BD31-4B8C-83A1-F6EECF244321}">
                <p14:modId xmlns:p14="http://schemas.microsoft.com/office/powerpoint/2010/main" val="1696059008"/>
              </p:ext>
            </p:extLst>
          </p:nvPr>
        </p:nvGraphicFramePr>
        <p:xfrm>
          <a:off x="460187" y="2846388"/>
          <a:ext cx="11415060" cy="3351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8162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vertical)">
                                      <p:cBhvr>
                                        <p:cTn id="12" dur="500"/>
                                        <p:tgtEl>
                                          <p:spTgt spid="7">
                                            <p:txEl>
                                              <p:pRg st="0" end="0"/>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6" dur="500"/>
                                        <p:tgtEl>
                                          <p:spTgt spid="7">
                                            <p:txEl>
                                              <p:pRg st="1" end="1"/>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0" dur="500"/>
                                        <p:tgtEl>
                                          <p:spTgt spid="7">
                                            <p:txEl>
                                              <p:pRg st="2" end="2"/>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
                                            <p:graphicEl>
                                              <a:dgm id="{AD680FF4-DCF3-49EE-A3C7-F06E8ADBA680}"/>
                                            </p:graphicEl>
                                          </p:spTgt>
                                        </p:tgtEl>
                                        <p:attrNameLst>
                                          <p:attrName>style.visibility</p:attrName>
                                        </p:attrNameLst>
                                      </p:cBhvr>
                                      <p:to>
                                        <p:strVal val="visible"/>
                                      </p:to>
                                    </p:set>
                                    <p:animEffect transition="in" filter="fade">
                                      <p:cBhvr>
                                        <p:cTn id="29" dur="1000"/>
                                        <p:tgtEl>
                                          <p:spTgt spid="3">
                                            <p:graphicEl>
                                              <a:dgm id="{AD680FF4-DCF3-49EE-A3C7-F06E8ADBA680}"/>
                                            </p:graphicEl>
                                          </p:spTgt>
                                        </p:tgtEl>
                                      </p:cBhvr>
                                    </p:animEffect>
                                    <p:anim calcmode="lin" valueType="num">
                                      <p:cBhvr>
                                        <p:cTn id="30" dur="1000" fill="hold"/>
                                        <p:tgtEl>
                                          <p:spTgt spid="3">
                                            <p:graphicEl>
                                              <a:dgm id="{AD680FF4-DCF3-49EE-A3C7-F06E8ADBA680}"/>
                                            </p:graphicEl>
                                          </p:spTgt>
                                        </p:tgtEl>
                                        <p:attrNameLst>
                                          <p:attrName>ppt_w</p:attrName>
                                        </p:attrNameLst>
                                      </p:cBhvr>
                                      <p:tavLst>
                                        <p:tav tm="0" fmla="#ppt_w*sin(2.5*pi*$)">
                                          <p:val>
                                            <p:fltVal val="0"/>
                                          </p:val>
                                        </p:tav>
                                        <p:tav tm="100000">
                                          <p:val>
                                            <p:fltVal val="1"/>
                                          </p:val>
                                        </p:tav>
                                      </p:tavLst>
                                    </p:anim>
                                    <p:anim calcmode="lin" valueType="num">
                                      <p:cBhvr>
                                        <p:cTn id="31" dur="1000" fill="hold"/>
                                        <p:tgtEl>
                                          <p:spTgt spid="3">
                                            <p:graphicEl>
                                              <a:dgm id="{AD680FF4-DCF3-49EE-A3C7-F06E8ADBA680}"/>
                                            </p:graphic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3">
                                            <p:graphicEl>
                                              <a:dgm id="{BC63DC51-4CAD-47BC-849B-16D3C890CAAA}"/>
                                            </p:graphicEl>
                                          </p:spTgt>
                                        </p:tgtEl>
                                        <p:attrNameLst>
                                          <p:attrName>style.visibility</p:attrName>
                                        </p:attrNameLst>
                                      </p:cBhvr>
                                      <p:to>
                                        <p:strVal val="visible"/>
                                      </p:to>
                                    </p:set>
                                    <p:animEffect transition="in" filter="fade">
                                      <p:cBhvr>
                                        <p:cTn id="36" dur="1000"/>
                                        <p:tgtEl>
                                          <p:spTgt spid="3">
                                            <p:graphicEl>
                                              <a:dgm id="{BC63DC51-4CAD-47BC-849B-16D3C890CAAA}"/>
                                            </p:graphicEl>
                                          </p:spTgt>
                                        </p:tgtEl>
                                      </p:cBhvr>
                                    </p:animEffect>
                                    <p:anim calcmode="lin" valueType="num">
                                      <p:cBhvr>
                                        <p:cTn id="37" dur="1000" fill="hold"/>
                                        <p:tgtEl>
                                          <p:spTgt spid="3">
                                            <p:graphicEl>
                                              <a:dgm id="{BC63DC51-4CAD-47BC-849B-16D3C890CAAA}"/>
                                            </p:graphicEl>
                                          </p:spTgt>
                                        </p:tgtEl>
                                        <p:attrNameLst>
                                          <p:attrName>ppt_w</p:attrName>
                                        </p:attrNameLst>
                                      </p:cBhvr>
                                      <p:tavLst>
                                        <p:tav tm="0" fmla="#ppt_w*sin(2.5*pi*$)">
                                          <p:val>
                                            <p:fltVal val="0"/>
                                          </p:val>
                                        </p:tav>
                                        <p:tav tm="100000">
                                          <p:val>
                                            <p:fltVal val="1"/>
                                          </p:val>
                                        </p:tav>
                                      </p:tavLst>
                                    </p:anim>
                                    <p:anim calcmode="lin" valueType="num">
                                      <p:cBhvr>
                                        <p:cTn id="38" dur="1000" fill="hold"/>
                                        <p:tgtEl>
                                          <p:spTgt spid="3">
                                            <p:graphicEl>
                                              <a:dgm id="{BC63DC51-4CAD-47BC-849B-16D3C890CAAA}"/>
                                            </p:graphic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3">
                                            <p:graphicEl>
                                              <a:dgm id="{180085AF-E8BF-489D-A95D-C6E0F814E15B}"/>
                                            </p:graphicEl>
                                          </p:spTgt>
                                        </p:tgtEl>
                                        <p:attrNameLst>
                                          <p:attrName>style.visibility</p:attrName>
                                        </p:attrNameLst>
                                      </p:cBhvr>
                                      <p:to>
                                        <p:strVal val="visible"/>
                                      </p:to>
                                    </p:set>
                                    <p:animEffect transition="in" filter="fade">
                                      <p:cBhvr>
                                        <p:cTn id="43" dur="1000"/>
                                        <p:tgtEl>
                                          <p:spTgt spid="3">
                                            <p:graphicEl>
                                              <a:dgm id="{180085AF-E8BF-489D-A95D-C6E0F814E15B}"/>
                                            </p:graphicEl>
                                          </p:spTgt>
                                        </p:tgtEl>
                                      </p:cBhvr>
                                    </p:animEffect>
                                    <p:anim calcmode="lin" valueType="num">
                                      <p:cBhvr>
                                        <p:cTn id="44" dur="1000" fill="hold"/>
                                        <p:tgtEl>
                                          <p:spTgt spid="3">
                                            <p:graphicEl>
                                              <a:dgm id="{180085AF-E8BF-489D-A95D-C6E0F814E15B}"/>
                                            </p:graphicEl>
                                          </p:spTgt>
                                        </p:tgtEl>
                                        <p:attrNameLst>
                                          <p:attrName>ppt_w</p:attrName>
                                        </p:attrNameLst>
                                      </p:cBhvr>
                                      <p:tavLst>
                                        <p:tav tm="0" fmla="#ppt_w*sin(2.5*pi*$)">
                                          <p:val>
                                            <p:fltVal val="0"/>
                                          </p:val>
                                        </p:tav>
                                        <p:tav tm="100000">
                                          <p:val>
                                            <p:fltVal val="1"/>
                                          </p:val>
                                        </p:tav>
                                      </p:tavLst>
                                    </p:anim>
                                    <p:anim calcmode="lin" valueType="num">
                                      <p:cBhvr>
                                        <p:cTn id="45" dur="1000" fill="hold"/>
                                        <p:tgtEl>
                                          <p:spTgt spid="3">
                                            <p:graphicEl>
                                              <a:dgm id="{180085AF-E8BF-489D-A95D-C6E0F814E15B}"/>
                                            </p:graphic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3">
                                            <p:graphicEl>
                                              <a:dgm id="{2B961F5A-25FA-476E-B015-C4357B4BF68F}"/>
                                            </p:graphicEl>
                                          </p:spTgt>
                                        </p:tgtEl>
                                        <p:attrNameLst>
                                          <p:attrName>style.visibility</p:attrName>
                                        </p:attrNameLst>
                                      </p:cBhvr>
                                      <p:to>
                                        <p:strVal val="visible"/>
                                      </p:to>
                                    </p:set>
                                    <p:animEffect transition="in" filter="fade">
                                      <p:cBhvr>
                                        <p:cTn id="50" dur="1000"/>
                                        <p:tgtEl>
                                          <p:spTgt spid="3">
                                            <p:graphicEl>
                                              <a:dgm id="{2B961F5A-25FA-476E-B015-C4357B4BF68F}"/>
                                            </p:graphicEl>
                                          </p:spTgt>
                                        </p:tgtEl>
                                      </p:cBhvr>
                                    </p:animEffect>
                                    <p:anim calcmode="lin" valueType="num">
                                      <p:cBhvr>
                                        <p:cTn id="51" dur="1000" fill="hold"/>
                                        <p:tgtEl>
                                          <p:spTgt spid="3">
                                            <p:graphicEl>
                                              <a:dgm id="{2B961F5A-25FA-476E-B015-C4357B4BF68F}"/>
                                            </p:graphicEl>
                                          </p:spTgt>
                                        </p:tgtEl>
                                        <p:attrNameLst>
                                          <p:attrName>ppt_w</p:attrName>
                                        </p:attrNameLst>
                                      </p:cBhvr>
                                      <p:tavLst>
                                        <p:tav tm="0" fmla="#ppt_w*sin(2.5*pi*$)">
                                          <p:val>
                                            <p:fltVal val="0"/>
                                          </p:val>
                                        </p:tav>
                                        <p:tav tm="100000">
                                          <p:val>
                                            <p:fltVal val="1"/>
                                          </p:val>
                                        </p:tav>
                                      </p:tavLst>
                                    </p:anim>
                                    <p:anim calcmode="lin" valueType="num">
                                      <p:cBhvr>
                                        <p:cTn id="52" dur="1000" fill="hold"/>
                                        <p:tgtEl>
                                          <p:spTgt spid="3">
                                            <p:graphicEl>
                                              <a:dgm id="{2B961F5A-25FA-476E-B015-C4357B4BF68F}"/>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Graphic spid="3"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7B70-E623-F060-5031-E954FAF01F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9D5E0D-820D-48B7-A538-600EB2590BD8}"/>
              </a:ext>
            </a:extLst>
          </p:cNvPr>
          <p:cNvSpPr>
            <a:spLocks noGrp="1"/>
          </p:cNvSpPr>
          <p:nvPr>
            <p:ph type="title"/>
          </p:nvPr>
        </p:nvSpPr>
        <p:spPr/>
        <p:txBody>
          <a:bodyPr/>
          <a:lstStyle/>
          <a:p>
            <a:endParaRPr lang="en-BE"/>
          </a:p>
        </p:txBody>
      </p:sp>
      <p:pic>
        <p:nvPicPr>
          <p:cNvPr id="4" name="Espace réservé du contenu 3">
            <a:extLst>
              <a:ext uri="{FF2B5EF4-FFF2-40B4-BE49-F238E27FC236}">
                <a16:creationId xmlns:a16="http://schemas.microsoft.com/office/drawing/2014/main" id="{0AEFE090-F7D7-1A49-1FC8-005C70D08138}"/>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047736" y="2286645"/>
            <a:ext cx="6096528" cy="3429297"/>
          </a:xfrm>
          <a:prstGeom prst="rect">
            <a:avLst/>
          </a:prstGeom>
        </p:spPr>
      </p:pic>
      <p:pic>
        <p:nvPicPr>
          <p:cNvPr id="5" name="Image 4">
            <a:extLst>
              <a:ext uri="{FF2B5EF4-FFF2-40B4-BE49-F238E27FC236}">
                <a16:creationId xmlns:a16="http://schemas.microsoft.com/office/drawing/2014/main" id="{76B9CD52-1545-1665-498C-A1659644E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85" y="365125"/>
            <a:ext cx="10298430" cy="6088277"/>
          </a:xfrm>
          <a:prstGeom prst="rect">
            <a:avLst/>
          </a:prstGeom>
        </p:spPr>
      </p:pic>
    </p:spTree>
    <p:extLst>
      <p:ext uri="{BB962C8B-B14F-4D97-AF65-F5344CB8AC3E}">
        <p14:creationId xmlns:p14="http://schemas.microsoft.com/office/powerpoint/2010/main" val="257561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EFA7C4-55CA-4976-A81A-55225AC5FD2C}"/>
              </a:ext>
            </a:extLst>
          </p:cNvPr>
          <p:cNvSpPr>
            <a:spLocks noGrp="1"/>
          </p:cNvSpPr>
          <p:nvPr>
            <p:ph type="title"/>
          </p:nvPr>
        </p:nvSpPr>
        <p:spPr>
          <a:xfrm>
            <a:off x="839788" y="365125"/>
            <a:ext cx="10515600" cy="1325563"/>
          </a:xfrm>
        </p:spPr>
        <p:txBody>
          <a:bodyPr anchor="ctr">
            <a:normAutofit fontScale="90000"/>
          </a:bodyPr>
          <a:lstStyle/>
          <a:p>
            <a:pPr algn="ctr"/>
            <a:r>
              <a:rPr lang="en-US" sz="3100" dirty="0"/>
              <a:t>C3</a:t>
            </a:r>
            <a:br>
              <a:rPr lang="en-US" sz="3100" dirty="0"/>
            </a:br>
            <a:r>
              <a:rPr lang="fr-BE" sz="3100" dirty="0"/>
              <a:t>Droit des personnes </a:t>
            </a:r>
            <a:br>
              <a:rPr lang="en-BE" dirty="0"/>
            </a:br>
            <a:endParaRPr lang="en-BE" dirty="0"/>
          </a:p>
        </p:txBody>
      </p:sp>
      <p:pic>
        <p:nvPicPr>
          <p:cNvPr id="5" name="Picture 4">
            <a:extLst>
              <a:ext uri="{FF2B5EF4-FFF2-40B4-BE49-F238E27FC236}">
                <a16:creationId xmlns:a16="http://schemas.microsoft.com/office/drawing/2014/main" id="{EEC8689B-4AC5-2644-29AF-E7F38E3DFBDD}"/>
              </a:ext>
            </a:extLst>
          </p:cNvPr>
          <p:cNvPicPr preferRelativeResize="0">
            <a:picLocks/>
          </p:cNvPicPr>
          <p:nvPr/>
        </p:nvPicPr>
        <p:blipFill rotWithShape="1">
          <a:blip r:embed="rId2" cstate="screen">
            <a:extLst>
              <a:ext uri="{28A0092B-C50C-407E-A947-70E740481C1C}">
                <a14:useLocalDpi xmlns:a14="http://schemas.microsoft.com/office/drawing/2010/main" val="0"/>
              </a:ext>
            </a:extLst>
          </a:blip>
          <a:srcRect/>
          <a:stretch/>
        </p:blipFill>
        <p:spPr>
          <a:xfrm>
            <a:off x="1056000" y="1492339"/>
            <a:ext cx="10080000" cy="4172609"/>
          </a:xfrm>
          <a:prstGeom prst="rect">
            <a:avLst/>
          </a:prstGeom>
          <a:noFill/>
        </p:spPr>
      </p:pic>
      <p:sp>
        <p:nvSpPr>
          <p:cNvPr id="2" name="ZoneTexte 1">
            <a:extLst>
              <a:ext uri="{FF2B5EF4-FFF2-40B4-BE49-F238E27FC236}">
                <a16:creationId xmlns:a16="http://schemas.microsoft.com/office/drawing/2014/main" id="{C3576147-9E55-57DE-B079-E5DDC3EAE429}"/>
              </a:ext>
            </a:extLst>
          </p:cNvPr>
          <p:cNvSpPr txBox="1"/>
          <p:nvPr/>
        </p:nvSpPr>
        <p:spPr>
          <a:xfrm>
            <a:off x="9401203" y="5664948"/>
            <a:ext cx="1734797" cy="215444"/>
          </a:xfrm>
          <a:prstGeom prst="rect">
            <a:avLst/>
          </a:prstGeom>
          <a:noFill/>
        </p:spPr>
        <p:txBody>
          <a:bodyPr wrap="square" rtlCol="0">
            <a:spAutoFit/>
          </a:bodyPr>
          <a:lstStyle/>
          <a:p>
            <a:r>
              <a:rPr lang="fr-BE" sz="800" dirty="0"/>
              <a:t>Photo: HelenField/Shutterstock</a:t>
            </a:r>
          </a:p>
        </p:txBody>
      </p:sp>
    </p:spTree>
    <p:extLst>
      <p:ext uri="{BB962C8B-B14F-4D97-AF65-F5344CB8AC3E}">
        <p14:creationId xmlns:p14="http://schemas.microsoft.com/office/powerpoint/2010/main" val="245941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29B5E8-B2FA-4A0F-4CEB-7996848CDA2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371475" y="1880492"/>
            <a:ext cx="3427413" cy="3411538"/>
          </a:xfrm>
          <a:prstGeom prst="rect">
            <a:avLst/>
          </a:prstGeom>
          <a:noFill/>
        </p:spPr>
      </p:pic>
      <p:sp>
        <p:nvSpPr>
          <p:cNvPr id="3" name="Tijdelijke aanduiding voor inhoud 2">
            <a:extLst>
              <a:ext uri="{FF2B5EF4-FFF2-40B4-BE49-F238E27FC236}">
                <a16:creationId xmlns:a16="http://schemas.microsoft.com/office/drawing/2014/main" id="{166BE59F-87B9-48FD-8208-A3190D5D0B7F}"/>
              </a:ext>
            </a:extLst>
          </p:cNvPr>
          <p:cNvSpPr>
            <a:spLocks noGrp="1"/>
          </p:cNvSpPr>
          <p:nvPr>
            <p:ph type="body" sz="quarter" idx="11"/>
          </p:nvPr>
        </p:nvSpPr>
        <p:spPr>
          <a:xfrm>
            <a:off x="4117674" y="2148724"/>
            <a:ext cx="7913299" cy="2651876"/>
          </a:xfrm>
        </p:spPr>
        <p:txBody>
          <a:bodyPr>
            <a:normAutofit/>
          </a:bodyPr>
          <a:lstStyle/>
          <a:p>
            <a:pPr marL="514350" indent="-514350">
              <a:buAutoNum type="arabicPeriod"/>
            </a:pPr>
            <a:r>
              <a:rPr lang="fr-BE" sz="1800" b="1" dirty="0"/>
              <a:t>Le SPF AE et les Belges à l’étranger</a:t>
            </a:r>
          </a:p>
          <a:p>
            <a:pPr marL="514350" indent="-514350">
              <a:buAutoNum type="arabicPeriod"/>
            </a:pPr>
            <a:r>
              <a:rPr lang="fr-BE" sz="1800" b="1" dirty="0"/>
              <a:t>Présentation de la Direction générale des Affaires consulaires </a:t>
            </a:r>
          </a:p>
          <a:p>
            <a:pPr marL="514350" indent="-514350">
              <a:buAutoNum type="arabicPeriod"/>
            </a:pPr>
            <a:r>
              <a:rPr lang="fr-BE" sz="1800" b="1" dirty="0"/>
              <a:t>Droit des personnes</a:t>
            </a:r>
          </a:p>
          <a:p>
            <a:pPr marL="514350" indent="-514350">
              <a:buAutoNum type="arabicPeriod"/>
            </a:pPr>
            <a:r>
              <a:rPr lang="fr-BE" sz="1800" b="1" dirty="0"/>
              <a:t>Questions</a:t>
            </a:r>
          </a:p>
        </p:txBody>
      </p:sp>
    </p:spTree>
    <p:extLst>
      <p:ext uri="{BB962C8B-B14F-4D97-AF65-F5344CB8AC3E}">
        <p14:creationId xmlns:p14="http://schemas.microsoft.com/office/powerpoint/2010/main" val="37174093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1756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B1D3-F12F-4FB2-B3E7-E2ABF231AAF5}"/>
              </a:ext>
            </a:extLst>
          </p:cNvPr>
          <p:cNvSpPr>
            <a:spLocks noGrp="1"/>
          </p:cNvSpPr>
          <p:nvPr>
            <p:ph type="title"/>
          </p:nvPr>
        </p:nvSpPr>
        <p:spPr>
          <a:xfrm>
            <a:off x="1254710" y="1880492"/>
            <a:ext cx="9611556" cy="646331"/>
          </a:xfrm>
        </p:spPr>
        <p:txBody>
          <a:bodyPr/>
          <a:lstStyle/>
          <a:p>
            <a:r>
              <a:rPr lang="en-US" dirty="0"/>
              <a:t>C3.1 - </a:t>
            </a:r>
            <a:r>
              <a:rPr lang="fr-BE" dirty="0"/>
              <a:t>Nationalité</a:t>
            </a:r>
          </a:p>
        </p:txBody>
      </p:sp>
      <p:pic>
        <p:nvPicPr>
          <p:cNvPr id="3" name="Picture 2">
            <a:extLst>
              <a:ext uri="{FF2B5EF4-FFF2-40B4-BE49-F238E27FC236}">
                <a16:creationId xmlns:a16="http://schemas.microsoft.com/office/drawing/2014/main" id="{5A1C8E7D-A029-E91A-DBED-B8C02376B58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96000" y="2649982"/>
            <a:ext cx="5256992" cy="2875209"/>
          </a:xfrm>
          <a:prstGeom prst="rect">
            <a:avLst/>
          </a:prstGeom>
          <a:noFill/>
        </p:spPr>
      </p:pic>
      <p:sp>
        <p:nvSpPr>
          <p:cNvPr id="4" name="ZoneTexte 3">
            <a:extLst>
              <a:ext uri="{FF2B5EF4-FFF2-40B4-BE49-F238E27FC236}">
                <a16:creationId xmlns:a16="http://schemas.microsoft.com/office/drawing/2014/main" id="{7730404E-CA44-3B2D-D5EB-F2A84FA3D01A}"/>
              </a:ext>
            </a:extLst>
          </p:cNvPr>
          <p:cNvSpPr txBox="1"/>
          <p:nvPr/>
        </p:nvSpPr>
        <p:spPr>
          <a:xfrm>
            <a:off x="9710514" y="5525191"/>
            <a:ext cx="1734797" cy="215444"/>
          </a:xfrm>
          <a:prstGeom prst="rect">
            <a:avLst/>
          </a:prstGeom>
          <a:noFill/>
        </p:spPr>
        <p:txBody>
          <a:bodyPr wrap="square" rtlCol="0">
            <a:spAutoFit/>
          </a:bodyPr>
          <a:lstStyle/>
          <a:p>
            <a:r>
              <a:rPr lang="fr-BE" sz="800" dirty="0"/>
              <a:t>Photo: beast01/Shutterstock</a:t>
            </a:r>
          </a:p>
        </p:txBody>
      </p:sp>
    </p:spTree>
    <p:extLst>
      <p:ext uri="{BB962C8B-B14F-4D97-AF65-F5344CB8AC3E}">
        <p14:creationId xmlns:p14="http://schemas.microsoft.com/office/powerpoint/2010/main" val="36999247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C3.1 - </a:t>
            </a:r>
            <a:r>
              <a:rPr lang="fr-BE" sz="2800" dirty="0"/>
              <a:t>Nationalité</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825625"/>
            <a:ext cx="10515600" cy="4667250"/>
          </a:xfrm>
        </p:spPr>
        <p:txBody>
          <a:bodyPr>
            <a:normAutofit/>
          </a:bodyPr>
          <a:lstStyle/>
          <a:p>
            <a:r>
              <a:rPr lang="fr-BE" sz="2400" b="1" dirty="0"/>
              <a:t>Enquêtes de nationalité</a:t>
            </a:r>
          </a:p>
          <a:p>
            <a:r>
              <a:rPr lang="fr-BE" sz="2400" b="1" dirty="0"/>
              <a:t>Déclarations de nationalité </a:t>
            </a:r>
            <a:r>
              <a:rPr lang="fr-BE" sz="2400" dirty="0"/>
              <a:t>(BAEC)</a:t>
            </a:r>
          </a:p>
          <a:p>
            <a:pPr>
              <a:buFont typeface="Wingdings" panose="05000000000000000000" pitchFamily="2" charset="2"/>
              <a:buChar char="Ø"/>
            </a:pPr>
            <a:r>
              <a:rPr lang="fr-BE" sz="2400" dirty="0"/>
              <a:t>Base légale: art. 31 &amp; 32 du Code consulaire et Code de la Nationalité belge</a:t>
            </a:r>
          </a:p>
          <a:p>
            <a:pPr>
              <a:buFont typeface="Wingdings" panose="05000000000000000000" pitchFamily="2" charset="2"/>
              <a:buChar char="Ø"/>
            </a:pPr>
            <a:r>
              <a:rPr lang="fr-BE" sz="2400" dirty="0"/>
              <a:t>Pour qui ? Belges inscrits dans les registres consulaires de la population et non-Belges qui ont leur résidence principale dans la circonscription consulaire. </a:t>
            </a:r>
          </a:p>
          <a:p>
            <a:pPr>
              <a:buFont typeface="Wingdings" panose="05000000000000000000" pitchFamily="2" charset="2"/>
              <a:buChar char="Ø"/>
            </a:pPr>
            <a:r>
              <a:rPr lang="fr-BE" sz="2400" dirty="0"/>
              <a:t>Quelles déclarations?</a:t>
            </a:r>
          </a:p>
          <a:p>
            <a:pPr lvl="2">
              <a:buFont typeface="Wingdings" panose="05000000000000000000" pitchFamily="2" charset="2"/>
              <a:buChar char="ü"/>
            </a:pPr>
            <a:r>
              <a:rPr lang="fr-BE" sz="1400" dirty="0"/>
              <a:t>Attribution</a:t>
            </a:r>
          </a:p>
          <a:p>
            <a:pPr lvl="2">
              <a:buFont typeface="Wingdings" panose="05000000000000000000" pitchFamily="2" charset="2"/>
              <a:buChar char="ü"/>
            </a:pPr>
            <a:r>
              <a:rPr lang="fr-BE" sz="1400" dirty="0"/>
              <a:t>Conservation</a:t>
            </a:r>
          </a:p>
          <a:p>
            <a:pPr lvl="2">
              <a:buFont typeface="Wingdings" panose="05000000000000000000" pitchFamily="2" charset="2"/>
              <a:buChar char="ü"/>
            </a:pPr>
            <a:r>
              <a:rPr lang="fr-BE" sz="1400" dirty="0"/>
              <a:t>Recouvrement</a:t>
            </a:r>
          </a:p>
          <a:p>
            <a:pPr lvl="2">
              <a:buFont typeface="Wingdings" panose="05000000000000000000" pitchFamily="2" charset="2"/>
              <a:buChar char="ü"/>
            </a:pPr>
            <a:r>
              <a:rPr lang="fr-BE" sz="1400" dirty="0"/>
              <a:t>Possession d’état</a:t>
            </a:r>
          </a:p>
          <a:p>
            <a:pPr lvl="2">
              <a:buFont typeface="Wingdings" panose="05000000000000000000" pitchFamily="2" charset="2"/>
              <a:buChar char="ü"/>
            </a:pPr>
            <a:r>
              <a:rPr lang="fr-BE" sz="1400" dirty="0"/>
              <a:t>Renonciation</a:t>
            </a:r>
          </a:p>
          <a:p>
            <a:pPr marL="0" indent="0">
              <a:buNone/>
            </a:pPr>
            <a:endParaRPr lang="en-US" dirty="0"/>
          </a:p>
          <a:p>
            <a:endParaRPr lang="en-BE" dirty="0"/>
          </a:p>
        </p:txBody>
      </p:sp>
    </p:spTree>
    <p:extLst>
      <p:ext uri="{BB962C8B-B14F-4D97-AF65-F5344CB8AC3E}">
        <p14:creationId xmlns:p14="http://schemas.microsoft.com/office/powerpoint/2010/main" val="570481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3">
                                            <p:txEl>
                                              <p:pRg st="4" end="4"/>
                                            </p:txEl>
                                          </p:spTgt>
                                        </p:tgtEl>
                                      </p:cBhvr>
                                    </p:animEffect>
                                  </p:childTnLst>
                                </p:cTn>
                              </p:par>
                            </p:childTnLst>
                          </p:cTn>
                        </p:par>
                        <p:par>
                          <p:cTn id="39" fill="hold">
                            <p:stCondLst>
                              <p:cond delay="500"/>
                            </p:stCondLst>
                            <p:childTnLst>
                              <p:par>
                                <p:cTn id="40" presetID="14" presetClass="entr" presetSubtype="5"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randombar(vertical)">
                                      <p:cBhvr>
                                        <p:cTn id="42" dur="500"/>
                                        <p:tgtEl>
                                          <p:spTgt spid="3">
                                            <p:txEl>
                                              <p:pRg st="5" end="5"/>
                                            </p:txEl>
                                          </p:spTgt>
                                        </p:tgtEl>
                                      </p:cBhvr>
                                    </p:animEffect>
                                  </p:childTnLst>
                                </p:cTn>
                              </p:par>
                            </p:childTnLst>
                          </p:cTn>
                        </p:par>
                        <p:par>
                          <p:cTn id="43" fill="hold">
                            <p:stCondLst>
                              <p:cond delay="1000"/>
                            </p:stCondLst>
                            <p:childTnLst>
                              <p:par>
                                <p:cTn id="44" presetID="14" presetClass="entr" presetSubtype="5"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randombar(vertical)">
                                      <p:cBhvr>
                                        <p:cTn id="46" dur="500"/>
                                        <p:tgtEl>
                                          <p:spTgt spid="3">
                                            <p:txEl>
                                              <p:pRg st="6" end="6"/>
                                            </p:txEl>
                                          </p:spTgt>
                                        </p:tgtEl>
                                      </p:cBhvr>
                                    </p:animEffect>
                                  </p:childTnLst>
                                </p:cTn>
                              </p:par>
                            </p:childTnLst>
                          </p:cTn>
                        </p:par>
                        <p:par>
                          <p:cTn id="47" fill="hold">
                            <p:stCondLst>
                              <p:cond delay="1500"/>
                            </p:stCondLst>
                            <p:childTnLst>
                              <p:par>
                                <p:cTn id="48" presetID="14" presetClass="entr" presetSubtype="5" fill="hold"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vertical)">
                                      <p:cBhvr>
                                        <p:cTn id="50" dur="500"/>
                                        <p:tgtEl>
                                          <p:spTgt spid="3">
                                            <p:txEl>
                                              <p:pRg st="7" end="7"/>
                                            </p:txEl>
                                          </p:spTgt>
                                        </p:tgtEl>
                                      </p:cBhvr>
                                    </p:animEffect>
                                  </p:childTnLst>
                                </p:cTn>
                              </p:par>
                            </p:childTnLst>
                          </p:cTn>
                        </p:par>
                        <p:par>
                          <p:cTn id="51" fill="hold">
                            <p:stCondLst>
                              <p:cond delay="2000"/>
                            </p:stCondLst>
                            <p:childTnLst>
                              <p:par>
                                <p:cTn id="52" presetID="14" presetClass="entr" presetSubtype="5" fill="hold"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randombar(vertical)">
                                      <p:cBhvr>
                                        <p:cTn id="54" dur="500"/>
                                        <p:tgtEl>
                                          <p:spTgt spid="3">
                                            <p:txEl>
                                              <p:pRg st="8" end="8"/>
                                            </p:txEl>
                                          </p:spTgt>
                                        </p:tgtEl>
                                      </p:cBhvr>
                                    </p:animEffect>
                                  </p:childTnLst>
                                </p:cTn>
                              </p:par>
                            </p:childTnLst>
                          </p:cTn>
                        </p:par>
                        <p:par>
                          <p:cTn id="55" fill="hold">
                            <p:stCondLst>
                              <p:cond delay="2500"/>
                            </p:stCondLst>
                            <p:childTnLst>
                              <p:par>
                                <p:cTn id="56" presetID="14" presetClass="entr" presetSubtype="5" fill="hold"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randombar(vertical)">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B1D3-F12F-4FB2-B3E7-E2ABF231AAF5}"/>
              </a:ext>
            </a:extLst>
          </p:cNvPr>
          <p:cNvSpPr>
            <a:spLocks noGrp="1"/>
          </p:cNvSpPr>
          <p:nvPr>
            <p:ph type="title"/>
          </p:nvPr>
        </p:nvSpPr>
        <p:spPr>
          <a:xfrm>
            <a:off x="1254710" y="1880492"/>
            <a:ext cx="9611556" cy="646331"/>
          </a:xfrm>
        </p:spPr>
        <p:txBody>
          <a:bodyPr/>
          <a:lstStyle/>
          <a:p>
            <a:r>
              <a:rPr lang="en-US" dirty="0"/>
              <a:t>C3.2 – </a:t>
            </a:r>
            <a:r>
              <a:rPr lang="fr-BE" dirty="0"/>
              <a:t>Droit de la famille</a:t>
            </a:r>
          </a:p>
        </p:txBody>
      </p:sp>
      <p:pic>
        <p:nvPicPr>
          <p:cNvPr id="5" name="Image 4" descr="Une image contenant graphisme, clipart, Graphique, illustration&#10;&#10;Description générée automatiquement">
            <a:extLst>
              <a:ext uri="{FF2B5EF4-FFF2-40B4-BE49-F238E27FC236}">
                <a16:creationId xmlns:a16="http://schemas.microsoft.com/office/drawing/2014/main" id="{24076748-9D15-4D5F-DC9E-DEAEBB0ED73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183266" y="2526823"/>
            <a:ext cx="3683000" cy="3683000"/>
          </a:xfrm>
          <a:prstGeom prst="rect">
            <a:avLst/>
          </a:prstGeom>
        </p:spPr>
      </p:pic>
      <p:sp>
        <p:nvSpPr>
          <p:cNvPr id="6" name="ZoneTexte 5">
            <a:extLst>
              <a:ext uri="{FF2B5EF4-FFF2-40B4-BE49-F238E27FC236}">
                <a16:creationId xmlns:a16="http://schemas.microsoft.com/office/drawing/2014/main" id="{C4F21E31-25E1-8282-518A-8F830BC90233}"/>
              </a:ext>
            </a:extLst>
          </p:cNvPr>
          <p:cNvSpPr txBox="1"/>
          <p:nvPr/>
        </p:nvSpPr>
        <p:spPr>
          <a:xfrm>
            <a:off x="9221884" y="6209823"/>
            <a:ext cx="1734797" cy="215444"/>
          </a:xfrm>
          <a:prstGeom prst="rect">
            <a:avLst/>
          </a:prstGeom>
          <a:noFill/>
        </p:spPr>
        <p:txBody>
          <a:bodyPr wrap="square" rtlCol="0">
            <a:spAutoFit/>
          </a:bodyPr>
          <a:lstStyle/>
          <a:p>
            <a:r>
              <a:rPr lang="fr-BE" sz="800" dirty="0"/>
              <a:t>Photo: HelenField/Shutterstock</a:t>
            </a:r>
          </a:p>
        </p:txBody>
      </p:sp>
    </p:spTree>
    <p:extLst>
      <p:ext uri="{BB962C8B-B14F-4D97-AF65-F5344CB8AC3E}">
        <p14:creationId xmlns:p14="http://schemas.microsoft.com/office/powerpoint/2010/main" val="41619084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C3.2 – Droit de la </a:t>
            </a:r>
            <a:r>
              <a:rPr lang="fr-BE" sz="2800" dirty="0"/>
              <a:t>famille</a:t>
            </a:r>
            <a:r>
              <a:rPr lang="en-US" sz="2800" dirty="0"/>
              <a:t> &amp; état civil</a:t>
            </a:r>
            <a:endParaRPr lang="en-BE" sz="28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p:txBody>
          <a:bodyPr>
            <a:normAutofit/>
          </a:bodyPr>
          <a:lstStyle/>
          <a:p>
            <a:r>
              <a:rPr lang="fr-BE" sz="2400" dirty="0"/>
              <a:t>Enquêtes d’état civil</a:t>
            </a:r>
          </a:p>
          <a:p>
            <a:r>
              <a:rPr lang="fr-BE" sz="2400" dirty="0"/>
              <a:t>Actes d’état civil (BAEC)</a:t>
            </a:r>
            <a:endParaRPr lang="en-US" sz="2400" dirty="0"/>
          </a:p>
          <a:p>
            <a:r>
              <a:rPr lang="fr-BE" sz="2400" dirty="0"/>
              <a:t>Certificat de non-empêchement à mariage (CNEM)</a:t>
            </a:r>
          </a:p>
          <a:p>
            <a:r>
              <a:rPr lang="fr-BE" sz="2400" dirty="0"/>
              <a:t>Adoptions internationales</a:t>
            </a:r>
          </a:p>
          <a:p>
            <a:r>
              <a:rPr lang="fr-BE" sz="2400" dirty="0"/>
              <a:t>Extraits et copies conformes d’actes</a:t>
            </a:r>
          </a:p>
          <a:p>
            <a:r>
              <a:rPr lang="fr-BE" sz="2400" dirty="0"/>
              <a:t>Actes de décès étrangers</a:t>
            </a:r>
          </a:p>
          <a:p>
            <a:endParaRPr lang="en-BE" dirty="0"/>
          </a:p>
        </p:txBody>
      </p:sp>
    </p:spTree>
    <p:extLst>
      <p:ext uri="{BB962C8B-B14F-4D97-AF65-F5344CB8AC3E}">
        <p14:creationId xmlns:p14="http://schemas.microsoft.com/office/powerpoint/2010/main" val="232837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fr-BE" sz="2800" dirty="0"/>
              <a:t>C3.2 – Enquêtes et actes d’état civil</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p:txBody>
          <a:bodyPr>
            <a:normAutofit/>
          </a:bodyPr>
          <a:lstStyle/>
          <a:p>
            <a:r>
              <a:rPr lang="fr-BE" sz="2400" b="1" dirty="0"/>
              <a:t>Enquêtes d’état civil</a:t>
            </a:r>
          </a:p>
          <a:p>
            <a:r>
              <a:rPr lang="fr-BE" sz="2400" b="1" dirty="0"/>
              <a:t>Actes d’état civil </a:t>
            </a:r>
            <a:r>
              <a:rPr lang="fr-BE" sz="2400" dirty="0"/>
              <a:t>(BAEC)</a:t>
            </a:r>
            <a:endParaRPr lang="en-US" sz="2400" dirty="0"/>
          </a:p>
          <a:p>
            <a:pPr>
              <a:buFont typeface="Wingdings" panose="05000000000000000000" pitchFamily="2" charset="2"/>
              <a:buChar char="Ø"/>
            </a:pPr>
            <a:r>
              <a:rPr lang="fr-BE" sz="2400" dirty="0"/>
              <a:t>Base légale: art. 7 du Code consulaire</a:t>
            </a:r>
            <a:endParaRPr lang="en-US" sz="2400" dirty="0"/>
          </a:p>
          <a:p>
            <a:pPr>
              <a:buFont typeface="Wingdings" panose="05000000000000000000" pitchFamily="2" charset="2"/>
              <a:buChar char="Ø"/>
            </a:pPr>
            <a:r>
              <a:rPr lang="fr-BE" sz="2400" dirty="0"/>
              <a:t>Quels actes?</a:t>
            </a:r>
          </a:p>
          <a:p>
            <a:pPr>
              <a:buFont typeface="Wingdings" panose="05000000000000000000" pitchFamily="2" charset="2"/>
              <a:buChar char="ü"/>
            </a:pPr>
            <a:r>
              <a:rPr lang="fr-BE" sz="1400" b="1" dirty="0"/>
              <a:t>Actes de naissance </a:t>
            </a:r>
            <a:r>
              <a:rPr lang="fr-BE" sz="1400" dirty="0"/>
              <a:t>: si hors UE et </a:t>
            </a:r>
            <a:r>
              <a:rPr lang="fr-FR" sz="1400" dirty="0"/>
              <a:t>naissance au sein de la circonscription consulaire (délai de 30 jours).</a:t>
            </a:r>
            <a:endParaRPr lang="fr-BE" sz="1400" dirty="0"/>
          </a:p>
          <a:p>
            <a:pPr>
              <a:buFont typeface="Wingdings" panose="05000000000000000000" pitchFamily="2" charset="2"/>
              <a:buChar char="ü"/>
            </a:pPr>
            <a:r>
              <a:rPr lang="fr-BE" sz="1400" b="1" dirty="0"/>
              <a:t>Actes de décès </a:t>
            </a:r>
            <a:r>
              <a:rPr lang="fr-BE" sz="1400" dirty="0"/>
              <a:t>: si hors UE et </a:t>
            </a:r>
            <a:r>
              <a:rPr lang="fr-FR" sz="1400" dirty="0"/>
              <a:t>décès au sein de la circonscription consulaire (délai de 30 jours).</a:t>
            </a:r>
          </a:p>
          <a:p>
            <a:pPr>
              <a:buFont typeface="Wingdings" panose="05000000000000000000" pitchFamily="2" charset="2"/>
              <a:buChar char="ü"/>
            </a:pPr>
            <a:r>
              <a:rPr lang="fr-FR" sz="1400" b="1" dirty="0"/>
              <a:t>Actes d’enfant né sans vie </a:t>
            </a:r>
            <a:r>
              <a:rPr lang="fr-FR" sz="1400" dirty="0"/>
              <a:t>: si hors UE et un des parents est belge.</a:t>
            </a:r>
          </a:p>
          <a:p>
            <a:pPr>
              <a:buFont typeface="Wingdings" panose="05000000000000000000" pitchFamily="2" charset="2"/>
              <a:buChar char="ü"/>
            </a:pPr>
            <a:r>
              <a:rPr lang="fr-FR" sz="1400" b="1" dirty="0"/>
              <a:t>Actes de reconnaissance </a:t>
            </a:r>
            <a:r>
              <a:rPr lang="fr-FR" sz="1400" dirty="0"/>
              <a:t>: si auteur belge et avec domicile au sein de la circonscription consulaire.</a:t>
            </a:r>
          </a:p>
          <a:p>
            <a:pPr>
              <a:buFont typeface="Wingdings" panose="05000000000000000000" pitchFamily="2" charset="2"/>
              <a:buChar char="ü"/>
            </a:pPr>
            <a:r>
              <a:rPr lang="fr-FR" sz="1400" b="1" dirty="0"/>
              <a:t>Actes</a:t>
            </a:r>
            <a:r>
              <a:rPr lang="fr-FR" sz="1400" dirty="0"/>
              <a:t> visés aux articles 335, 335ter et 335quater CC </a:t>
            </a:r>
            <a:r>
              <a:rPr lang="fr-FR" sz="1400" b="1" dirty="0"/>
              <a:t>relatifs au nom d'enfants reconnus</a:t>
            </a:r>
            <a:r>
              <a:rPr lang="fr-FR" sz="1400" dirty="0"/>
              <a:t>: si enfant belge et avec résidence habituelle au sein de la circonscription consulaire.</a:t>
            </a:r>
            <a:endParaRPr lang="fr-BE" sz="1400" dirty="0"/>
          </a:p>
        </p:txBody>
      </p:sp>
    </p:spTree>
    <p:extLst>
      <p:ext uri="{BB962C8B-B14F-4D97-AF65-F5344CB8AC3E}">
        <p14:creationId xmlns:p14="http://schemas.microsoft.com/office/powerpoint/2010/main" val="20534832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500"/>
                                        <p:tgtEl>
                                          <p:spTgt spid="3">
                                            <p:txEl>
                                              <p:pRg st="1" end="1"/>
                                            </p:txEl>
                                          </p:spTgt>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vertic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vertic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vertical)">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randombar(vertical)">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a:xfrm>
            <a:off x="838200" y="192089"/>
            <a:ext cx="10515600" cy="963611"/>
          </a:xfrm>
        </p:spPr>
        <p:txBody>
          <a:bodyPr>
            <a:normAutofit/>
          </a:bodyPr>
          <a:lstStyle/>
          <a:p>
            <a:r>
              <a:rPr lang="fr-BE" sz="2800" dirty="0"/>
              <a:t>Certificats de non-empêchement à mariage (CNEM)</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936339" y="1155700"/>
            <a:ext cx="10515600" cy="4905375"/>
          </a:xfrm>
        </p:spPr>
        <p:txBody>
          <a:bodyPr>
            <a:noAutofit/>
          </a:bodyPr>
          <a:lstStyle/>
          <a:p>
            <a:r>
              <a:rPr lang="fr-BE" sz="2400" dirty="0"/>
              <a:t>Mariage à l’étranger : </a:t>
            </a:r>
            <a:r>
              <a:rPr lang="fr-BE" sz="2400" b="1" dirty="0"/>
              <a:t>quels documents?</a:t>
            </a:r>
          </a:p>
          <a:p>
            <a:pPr>
              <a:buFont typeface="Wingdings" panose="05000000000000000000" pitchFamily="2" charset="2"/>
              <a:buChar char="Ø"/>
            </a:pPr>
            <a:r>
              <a:rPr lang="fr-BE" sz="2400" dirty="0"/>
              <a:t>Contacter les autorités étrangères compétentes.</a:t>
            </a:r>
          </a:p>
          <a:p>
            <a:pPr marL="0" indent="0">
              <a:buNone/>
            </a:pPr>
            <a:endParaRPr lang="fr-BE" sz="2400" dirty="0"/>
          </a:p>
          <a:p>
            <a:r>
              <a:rPr lang="fr-BE" sz="2400" b="1" dirty="0"/>
              <a:t>Certificat de non-empêchement à mariage </a:t>
            </a:r>
            <a:r>
              <a:rPr lang="fr-BE" sz="2400" dirty="0"/>
              <a:t>(CNEM):</a:t>
            </a:r>
          </a:p>
          <a:p>
            <a:pPr>
              <a:buFont typeface="Wingdings" panose="05000000000000000000" pitchFamily="2" charset="2"/>
              <a:buChar char="Ø"/>
            </a:pPr>
            <a:r>
              <a:rPr lang="fr-FR" sz="2400" dirty="0"/>
              <a:t>Auprès du poste consulaire compétent à l’égard du pays où le mariage sera célébré.</a:t>
            </a:r>
          </a:p>
          <a:p>
            <a:pPr>
              <a:buFont typeface="Wingdings" panose="05000000000000000000" pitchFamily="2" charset="2"/>
              <a:buChar char="Ø"/>
            </a:pPr>
            <a:r>
              <a:rPr lang="fr-FR" sz="2400" dirty="0"/>
              <a:t>Prendre contact à l’avance.</a:t>
            </a:r>
          </a:p>
          <a:p>
            <a:pPr>
              <a:buFont typeface="Wingdings" panose="05000000000000000000" pitchFamily="2" charset="2"/>
              <a:buChar char="Ø"/>
            </a:pPr>
            <a:r>
              <a:rPr lang="fr-FR" sz="2400" dirty="0"/>
              <a:t>Formulaire à compléter.</a:t>
            </a:r>
          </a:p>
          <a:p>
            <a:pPr>
              <a:buFont typeface="Wingdings" panose="05000000000000000000" pitchFamily="2" charset="2"/>
              <a:buChar char="Ø"/>
            </a:pPr>
            <a:endParaRPr lang="fr-FR" sz="2400" dirty="0"/>
          </a:p>
          <a:p>
            <a:r>
              <a:rPr lang="fr-FR" sz="2400" b="1" dirty="0"/>
              <a:t>Certificat de coutume</a:t>
            </a:r>
            <a:r>
              <a:rPr lang="fr-FR" sz="2400" dirty="0"/>
              <a:t>:</a:t>
            </a:r>
          </a:p>
          <a:p>
            <a:pPr>
              <a:buFont typeface="Wingdings" panose="05000000000000000000" pitchFamily="2" charset="2"/>
              <a:buChar char="Ø"/>
            </a:pPr>
            <a:r>
              <a:rPr lang="fr-FR" sz="2400" dirty="0"/>
              <a:t>SPF Justice</a:t>
            </a:r>
            <a:endParaRPr lang="fr-BE" sz="2400" dirty="0"/>
          </a:p>
        </p:txBody>
      </p:sp>
      <p:pic>
        <p:nvPicPr>
          <p:cNvPr id="5" name="Image 4">
            <a:extLst>
              <a:ext uri="{FF2B5EF4-FFF2-40B4-BE49-F238E27FC236}">
                <a16:creationId xmlns:a16="http://schemas.microsoft.com/office/drawing/2014/main" id="{E6AF1EAC-E896-8886-7044-2C5FA8A0ED8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23822" y="3877761"/>
            <a:ext cx="4396702" cy="2183314"/>
          </a:xfrm>
          <a:prstGeom prst="rect">
            <a:avLst/>
          </a:prstGeom>
        </p:spPr>
      </p:pic>
    </p:spTree>
    <p:extLst>
      <p:ext uri="{BB962C8B-B14F-4D97-AF65-F5344CB8AC3E}">
        <p14:creationId xmlns:p14="http://schemas.microsoft.com/office/powerpoint/2010/main" val="3611222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vertical)">
                                      <p:cBhvr>
                                        <p:cTn id="23" dur="500"/>
                                        <p:tgtEl>
                                          <p:spTgt spid="3">
                                            <p:txEl>
                                              <p:pRg st="3" end="3"/>
                                            </p:txEl>
                                          </p:spTgt>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5"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vertical)">
                                      <p:cBhvr>
                                        <p:cTn id="52" dur="500"/>
                                        <p:tgtEl>
                                          <p:spTgt spid="3">
                                            <p:txEl>
                                              <p:pRg st="8" end="8"/>
                                            </p:txEl>
                                          </p:spTgt>
                                        </p:tgtEl>
                                      </p:cBhvr>
                                    </p:animEffect>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C3.2 – Adoptions </a:t>
            </a:r>
            <a:r>
              <a:rPr lang="fr-BE" sz="2800" dirty="0"/>
              <a:t>internationales</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825625"/>
            <a:ext cx="10515600" cy="3729786"/>
          </a:xfrm>
        </p:spPr>
        <p:txBody>
          <a:bodyPr>
            <a:normAutofit lnSpcReduction="10000"/>
          </a:bodyPr>
          <a:lstStyle/>
          <a:p>
            <a:r>
              <a:rPr lang="fr-FR" sz="2400" b="0" i="0" dirty="0">
                <a:solidFill>
                  <a:srgbClr val="3F4954"/>
                </a:solidFill>
                <a:effectLst/>
                <a:latin typeface="Roboto" panose="02000000000000000000" pitchFamily="2" charset="0"/>
              </a:rPr>
              <a:t>Compétence : Autorité centrale fédérale (ACF) + Communautés. </a:t>
            </a:r>
          </a:p>
          <a:p>
            <a:r>
              <a:rPr lang="fr-FR" sz="2400" b="0" i="0" dirty="0">
                <a:solidFill>
                  <a:srgbClr val="3F4954"/>
                </a:solidFill>
                <a:effectLst/>
                <a:latin typeface="Roboto" panose="02000000000000000000" pitchFamily="2" charset="0"/>
              </a:rPr>
              <a:t>ACF = seule autorité compétente en droit belge pour procéder à la reconnaissance des adoptions prononcées à l'étranger.</a:t>
            </a:r>
          </a:p>
          <a:p>
            <a:r>
              <a:rPr lang="fr-FR" sz="2400" b="0" i="0" dirty="0">
                <a:solidFill>
                  <a:srgbClr val="3F4954"/>
                </a:solidFill>
                <a:effectLst/>
                <a:latin typeface="Roboto" panose="02000000000000000000" pitchFamily="2" charset="0"/>
              </a:rPr>
              <a:t>Depuis le 31.03.2019:</a:t>
            </a:r>
          </a:p>
          <a:p>
            <a:endParaRPr lang="fr-FR" sz="1800" dirty="0">
              <a:solidFill>
                <a:srgbClr val="3F4954"/>
              </a:solidFill>
              <a:latin typeface="Roboto" panose="02000000000000000000" pitchFamily="2" charset="0"/>
            </a:endParaRPr>
          </a:p>
          <a:p>
            <a:endParaRPr lang="fr-FR" sz="1800" dirty="0">
              <a:solidFill>
                <a:srgbClr val="3F4954"/>
              </a:solidFill>
              <a:latin typeface="Roboto" panose="02000000000000000000" pitchFamily="2" charset="0"/>
            </a:endParaRPr>
          </a:p>
          <a:p>
            <a:endParaRPr lang="fr-FR" sz="1800" dirty="0">
              <a:solidFill>
                <a:srgbClr val="3F4954"/>
              </a:solidFill>
              <a:latin typeface="Roboto" panose="02000000000000000000" pitchFamily="2" charset="0"/>
            </a:endParaRPr>
          </a:p>
          <a:p>
            <a:endParaRPr lang="fr-FR" sz="1800" dirty="0">
              <a:solidFill>
                <a:srgbClr val="3F4954"/>
              </a:solidFill>
              <a:latin typeface="Roboto" panose="02000000000000000000" pitchFamily="2" charset="0"/>
            </a:endParaRPr>
          </a:p>
          <a:p>
            <a:endParaRPr lang="fr-FR" sz="1800" dirty="0">
              <a:solidFill>
                <a:srgbClr val="3F4954"/>
              </a:solidFill>
              <a:latin typeface="Roboto" panose="02000000000000000000" pitchFamily="2" charset="0"/>
            </a:endParaRPr>
          </a:p>
          <a:p>
            <a:r>
              <a:rPr lang="fr-FR" sz="2400" dirty="0">
                <a:solidFill>
                  <a:srgbClr val="3F4954"/>
                </a:solidFill>
                <a:latin typeface="Roboto" panose="02000000000000000000" pitchFamily="2" charset="0"/>
              </a:rPr>
              <a:t>Postes consulaires = intermédiaires éventuels.</a:t>
            </a:r>
            <a:endParaRPr lang="en-BE" sz="2400" dirty="0"/>
          </a:p>
        </p:txBody>
      </p:sp>
      <p:graphicFrame>
        <p:nvGraphicFramePr>
          <p:cNvPr id="4" name="Diagram 2">
            <a:extLst>
              <a:ext uri="{FF2B5EF4-FFF2-40B4-BE49-F238E27FC236}">
                <a16:creationId xmlns:a16="http://schemas.microsoft.com/office/drawing/2014/main" id="{284864C5-51F1-6A70-C0FD-96DF7B13460C}"/>
              </a:ext>
            </a:extLst>
          </p:cNvPr>
          <p:cNvGraphicFramePr/>
          <p:nvPr>
            <p:extLst>
              <p:ext uri="{D42A27DB-BD31-4B8C-83A1-F6EECF244321}">
                <p14:modId xmlns:p14="http://schemas.microsoft.com/office/powerpoint/2010/main" val="3824105344"/>
              </p:ext>
            </p:extLst>
          </p:nvPr>
        </p:nvGraphicFramePr>
        <p:xfrm>
          <a:off x="471689" y="3082506"/>
          <a:ext cx="11415060" cy="1915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697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4">
                                            <p:graphicEl>
                                              <a:dgm id="{AD680FF4-DCF3-49EE-A3C7-F06E8ADBA680}"/>
                                            </p:graphicEl>
                                          </p:spTgt>
                                        </p:tgtEl>
                                        <p:attrNameLst>
                                          <p:attrName>style.visibility</p:attrName>
                                        </p:attrNameLst>
                                      </p:cBhvr>
                                      <p:to>
                                        <p:strVal val="visible"/>
                                      </p:to>
                                    </p:set>
                                    <p:animEffect transition="in" filter="fade">
                                      <p:cBhvr>
                                        <p:cTn id="27" dur="1000"/>
                                        <p:tgtEl>
                                          <p:spTgt spid="4">
                                            <p:graphicEl>
                                              <a:dgm id="{AD680FF4-DCF3-49EE-A3C7-F06E8ADBA680}"/>
                                            </p:graphicEl>
                                          </p:spTgt>
                                        </p:tgtEl>
                                      </p:cBhvr>
                                    </p:animEffect>
                                    <p:anim calcmode="lin" valueType="num">
                                      <p:cBhvr>
                                        <p:cTn id="28" dur="1000" fill="hold"/>
                                        <p:tgtEl>
                                          <p:spTgt spid="4">
                                            <p:graphicEl>
                                              <a:dgm id="{AD680FF4-DCF3-49EE-A3C7-F06E8ADBA680}"/>
                                            </p:graphicEl>
                                          </p:spTgt>
                                        </p:tgtEl>
                                        <p:attrNameLst>
                                          <p:attrName>ppt_w</p:attrName>
                                        </p:attrNameLst>
                                      </p:cBhvr>
                                      <p:tavLst>
                                        <p:tav tm="0" fmla="#ppt_w*sin(2.5*pi*$)">
                                          <p:val>
                                            <p:fltVal val="0"/>
                                          </p:val>
                                        </p:tav>
                                        <p:tav tm="100000">
                                          <p:val>
                                            <p:fltVal val="1"/>
                                          </p:val>
                                        </p:tav>
                                      </p:tavLst>
                                    </p:anim>
                                    <p:anim calcmode="lin" valueType="num">
                                      <p:cBhvr>
                                        <p:cTn id="29" dur="1000" fill="hold"/>
                                        <p:tgtEl>
                                          <p:spTgt spid="4">
                                            <p:graphicEl>
                                              <a:dgm id="{AD680FF4-DCF3-49EE-A3C7-F06E8ADBA680}"/>
                                            </p:graphic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4">
                                            <p:graphicEl>
                                              <a:dgm id="{BC63DC51-4CAD-47BC-849B-16D3C890CAAA}"/>
                                            </p:graphicEl>
                                          </p:spTgt>
                                        </p:tgtEl>
                                        <p:attrNameLst>
                                          <p:attrName>style.visibility</p:attrName>
                                        </p:attrNameLst>
                                      </p:cBhvr>
                                      <p:to>
                                        <p:strVal val="visible"/>
                                      </p:to>
                                    </p:set>
                                    <p:animEffect transition="in" filter="fade">
                                      <p:cBhvr>
                                        <p:cTn id="34" dur="1000"/>
                                        <p:tgtEl>
                                          <p:spTgt spid="4">
                                            <p:graphicEl>
                                              <a:dgm id="{BC63DC51-4CAD-47BC-849B-16D3C890CAAA}"/>
                                            </p:graphicEl>
                                          </p:spTgt>
                                        </p:tgtEl>
                                      </p:cBhvr>
                                    </p:animEffect>
                                    <p:anim calcmode="lin" valueType="num">
                                      <p:cBhvr>
                                        <p:cTn id="35" dur="1000" fill="hold"/>
                                        <p:tgtEl>
                                          <p:spTgt spid="4">
                                            <p:graphicEl>
                                              <a:dgm id="{BC63DC51-4CAD-47BC-849B-16D3C890CAAA}"/>
                                            </p:graphicEl>
                                          </p:spTgt>
                                        </p:tgtEl>
                                        <p:attrNameLst>
                                          <p:attrName>ppt_w</p:attrName>
                                        </p:attrNameLst>
                                      </p:cBhvr>
                                      <p:tavLst>
                                        <p:tav tm="0" fmla="#ppt_w*sin(2.5*pi*$)">
                                          <p:val>
                                            <p:fltVal val="0"/>
                                          </p:val>
                                        </p:tav>
                                        <p:tav tm="100000">
                                          <p:val>
                                            <p:fltVal val="1"/>
                                          </p:val>
                                        </p:tav>
                                      </p:tavLst>
                                    </p:anim>
                                    <p:anim calcmode="lin" valueType="num">
                                      <p:cBhvr>
                                        <p:cTn id="36" dur="1000" fill="hold"/>
                                        <p:tgtEl>
                                          <p:spTgt spid="4">
                                            <p:graphicEl>
                                              <a:dgm id="{BC63DC51-4CAD-47BC-849B-16D3C890CAAA}"/>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4">
                                            <p:graphicEl>
                                              <a:dgm id="{180085AF-E8BF-489D-A95D-C6E0F814E15B}"/>
                                            </p:graphicEl>
                                          </p:spTgt>
                                        </p:tgtEl>
                                        <p:attrNameLst>
                                          <p:attrName>style.visibility</p:attrName>
                                        </p:attrNameLst>
                                      </p:cBhvr>
                                      <p:to>
                                        <p:strVal val="visible"/>
                                      </p:to>
                                    </p:set>
                                    <p:animEffect transition="in" filter="fade">
                                      <p:cBhvr>
                                        <p:cTn id="41" dur="1000"/>
                                        <p:tgtEl>
                                          <p:spTgt spid="4">
                                            <p:graphicEl>
                                              <a:dgm id="{180085AF-E8BF-489D-A95D-C6E0F814E15B}"/>
                                            </p:graphicEl>
                                          </p:spTgt>
                                        </p:tgtEl>
                                      </p:cBhvr>
                                    </p:animEffect>
                                    <p:anim calcmode="lin" valueType="num">
                                      <p:cBhvr>
                                        <p:cTn id="42" dur="1000" fill="hold"/>
                                        <p:tgtEl>
                                          <p:spTgt spid="4">
                                            <p:graphicEl>
                                              <a:dgm id="{180085AF-E8BF-489D-A95D-C6E0F814E15B}"/>
                                            </p:graphicEl>
                                          </p:spTgt>
                                        </p:tgtEl>
                                        <p:attrNameLst>
                                          <p:attrName>ppt_w</p:attrName>
                                        </p:attrNameLst>
                                      </p:cBhvr>
                                      <p:tavLst>
                                        <p:tav tm="0" fmla="#ppt_w*sin(2.5*pi*$)">
                                          <p:val>
                                            <p:fltVal val="0"/>
                                          </p:val>
                                        </p:tav>
                                        <p:tav tm="100000">
                                          <p:val>
                                            <p:fltVal val="1"/>
                                          </p:val>
                                        </p:tav>
                                      </p:tavLst>
                                    </p:anim>
                                    <p:anim calcmode="lin" valueType="num">
                                      <p:cBhvr>
                                        <p:cTn id="43" dur="1000" fill="hold"/>
                                        <p:tgtEl>
                                          <p:spTgt spid="4">
                                            <p:graphicEl>
                                              <a:dgm id="{180085AF-E8BF-489D-A95D-C6E0F814E15B}"/>
                                            </p:graphic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4">
                                            <p:graphicEl>
                                              <a:dgm id="{2B961F5A-25FA-476E-B015-C4357B4BF68F}"/>
                                            </p:graphicEl>
                                          </p:spTgt>
                                        </p:tgtEl>
                                        <p:attrNameLst>
                                          <p:attrName>style.visibility</p:attrName>
                                        </p:attrNameLst>
                                      </p:cBhvr>
                                      <p:to>
                                        <p:strVal val="visible"/>
                                      </p:to>
                                    </p:set>
                                    <p:animEffect transition="in" filter="fade">
                                      <p:cBhvr>
                                        <p:cTn id="48" dur="1000"/>
                                        <p:tgtEl>
                                          <p:spTgt spid="4">
                                            <p:graphicEl>
                                              <a:dgm id="{2B961F5A-25FA-476E-B015-C4357B4BF68F}"/>
                                            </p:graphicEl>
                                          </p:spTgt>
                                        </p:tgtEl>
                                      </p:cBhvr>
                                    </p:animEffect>
                                    <p:anim calcmode="lin" valueType="num">
                                      <p:cBhvr>
                                        <p:cTn id="49" dur="1000" fill="hold"/>
                                        <p:tgtEl>
                                          <p:spTgt spid="4">
                                            <p:graphicEl>
                                              <a:dgm id="{2B961F5A-25FA-476E-B015-C4357B4BF68F}"/>
                                            </p:graphicEl>
                                          </p:spTgt>
                                        </p:tgtEl>
                                        <p:attrNameLst>
                                          <p:attrName>ppt_w</p:attrName>
                                        </p:attrNameLst>
                                      </p:cBhvr>
                                      <p:tavLst>
                                        <p:tav tm="0" fmla="#ppt_w*sin(2.5*pi*$)">
                                          <p:val>
                                            <p:fltVal val="0"/>
                                          </p:val>
                                        </p:tav>
                                        <p:tav tm="100000">
                                          <p:val>
                                            <p:fltVal val="1"/>
                                          </p:val>
                                        </p:tav>
                                      </p:tavLst>
                                    </p:anim>
                                    <p:anim calcmode="lin" valueType="num">
                                      <p:cBhvr>
                                        <p:cTn id="50" dur="1000" fill="hold"/>
                                        <p:tgtEl>
                                          <p:spTgt spid="4">
                                            <p:graphicEl>
                                              <a:dgm id="{2B961F5A-25FA-476E-B015-C4357B4BF68F}"/>
                                            </p:graphic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randombar(vertical)">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a:xfrm>
            <a:off x="838200" y="365125"/>
            <a:ext cx="10517188" cy="955675"/>
          </a:xfrm>
        </p:spPr>
        <p:txBody>
          <a:bodyPr>
            <a:normAutofit/>
          </a:bodyPr>
          <a:lstStyle/>
          <a:p>
            <a:r>
              <a:rPr lang="en-US" sz="2800" dirty="0"/>
              <a:t>C3.2 – Extraits et copies </a:t>
            </a:r>
            <a:r>
              <a:rPr lang="fr-BE" sz="2800" dirty="0"/>
              <a:t>conformes d’actes</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1079500" y="1320800"/>
            <a:ext cx="10274300" cy="5295899"/>
          </a:xfrm>
        </p:spPr>
        <p:txBody>
          <a:bodyPr>
            <a:normAutofit/>
          </a:bodyPr>
          <a:lstStyle/>
          <a:p>
            <a:r>
              <a:rPr lang="fr-BE" sz="2400" b="1" dirty="0"/>
              <a:t>Actes belges</a:t>
            </a:r>
          </a:p>
          <a:p>
            <a:pPr>
              <a:buFont typeface="Wingdings" panose="05000000000000000000" pitchFamily="2" charset="2"/>
              <a:buChar char="Ø"/>
            </a:pPr>
            <a:r>
              <a:rPr lang="fr-BE" sz="2400" dirty="0"/>
              <a:t>Aux Belges inscrits</a:t>
            </a:r>
            <a:endParaRPr lang="fr-BE" sz="2400" dirty="0">
              <a:solidFill>
                <a:srgbClr val="00B050"/>
              </a:solidFill>
            </a:endParaRPr>
          </a:p>
          <a:p>
            <a:r>
              <a:rPr lang="fr-BE" sz="2400" b="1" dirty="0"/>
              <a:t>Actes étrangers</a:t>
            </a:r>
          </a:p>
          <a:p>
            <a:pPr marL="342900" indent="-342900">
              <a:buFont typeface="+mj-lt"/>
              <a:buAutoNum type="arabicPeriod"/>
            </a:pPr>
            <a:r>
              <a:rPr lang="fr-FR" sz="2400" b="1" dirty="0">
                <a:solidFill>
                  <a:srgbClr val="3F4954"/>
                </a:solidFill>
              </a:rPr>
              <a:t>T</a:t>
            </a:r>
            <a:r>
              <a:rPr lang="fr-FR" sz="2400" b="1" i="0" dirty="0">
                <a:solidFill>
                  <a:srgbClr val="3F4954"/>
                </a:solidFill>
                <a:effectLst/>
              </a:rPr>
              <a:t>ranscrit</a:t>
            </a:r>
            <a:r>
              <a:rPr lang="fr-FR" sz="2400" i="0" dirty="0">
                <a:solidFill>
                  <a:srgbClr val="3F4954"/>
                </a:solidFill>
                <a:effectLst/>
              </a:rPr>
              <a:t> dans les registres de l’état civil d’une commune belge ou </a:t>
            </a:r>
            <a:r>
              <a:rPr lang="fr-FR" sz="2400" b="1" i="0" dirty="0">
                <a:solidFill>
                  <a:srgbClr val="3F4954"/>
                </a:solidFill>
                <a:effectLst/>
              </a:rPr>
              <a:t>enregistré dans la BAEC</a:t>
            </a:r>
            <a:r>
              <a:rPr lang="fr-FR" sz="2400" i="0" dirty="0">
                <a:solidFill>
                  <a:srgbClr val="3F4954"/>
                </a:solidFill>
                <a:effectLst/>
              </a:rPr>
              <a:t>:</a:t>
            </a:r>
          </a:p>
          <a:p>
            <a:pPr>
              <a:buFont typeface="Wingdings" panose="05000000000000000000" pitchFamily="2" charset="2"/>
              <a:buChar char="Ø"/>
            </a:pPr>
            <a:r>
              <a:rPr lang="fr-BE" sz="2400" dirty="0">
                <a:solidFill>
                  <a:srgbClr val="3F4954"/>
                </a:solidFill>
              </a:rPr>
              <a:t>Administration communale ou poste consulaire</a:t>
            </a:r>
            <a:r>
              <a:rPr lang="fr-BE" sz="2400" i="0" dirty="0">
                <a:solidFill>
                  <a:srgbClr val="3F4954"/>
                </a:solidFill>
                <a:effectLst/>
              </a:rPr>
              <a:t>.</a:t>
            </a:r>
            <a:endParaRPr lang="fr-FR" sz="2400" i="0" dirty="0">
              <a:solidFill>
                <a:srgbClr val="3F4954"/>
              </a:solidFill>
              <a:effectLst/>
            </a:endParaRPr>
          </a:p>
          <a:p>
            <a:pPr marL="342900" indent="-342900">
              <a:buFont typeface="+mj-lt"/>
              <a:buAutoNum type="arabicPeriod" startAt="2"/>
            </a:pPr>
            <a:r>
              <a:rPr lang="fr-FR" sz="2400" b="1" dirty="0">
                <a:solidFill>
                  <a:srgbClr val="3F4954"/>
                </a:solidFill>
              </a:rPr>
              <a:t>D</a:t>
            </a:r>
            <a:r>
              <a:rPr lang="fr-FR" sz="2400" b="1" i="0" dirty="0">
                <a:solidFill>
                  <a:srgbClr val="3F4954"/>
                </a:solidFill>
                <a:effectLst/>
              </a:rPr>
              <a:t>éposé</a:t>
            </a:r>
            <a:r>
              <a:rPr lang="fr-FR" sz="2400" i="0" dirty="0">
                <a:solidFill>
                  <a:srgbClr val="3F4954"/>
                </a:solidFill>
                <a:effectLst/>
              </a:rPr>
              <a:t> auprès du SPF AE et actuellement dans les archives de la Ville de Bruxelles</a:t>
            </a:r>
          </a:p>
          <a:p>
            <a:pPr>
              <a:buFont typeface="Wingdings" panose="05000000000000000000" pitchFamily="2" charset="2"/>
              <a:buChar char="Ø"/>
            </a:pPr>
            <a:r>
              <a:rPr lang="fr-FR" sz="2400" i="0" dirty="0">
                <a:solidFill>
                  <a:srgbClr val="3F4954"/>
                </a:solidFill>
                <a:effectLst/>
                <a:hlinkClick r:id="rId2"/>
              </a:rPr>
              <a:t>Actesspf-fodakten@brucity.be</a:t>
            </a:r>
            <a:r>
              <a:rPr lang="fr-FR" sz="2400" i="0" dirty="0">
                <a:solidFill>
                  <a:srgbClr val="3F4954"/>
                </a:solidFill>
                <a:effectLst/>
              </a:rPr>
              <a:t> / +32 2 279 22 11</a:t>
            </a:r>
          </a:p>
          <a:p>
            <a:pPr marL="342900" indent="-342900">
              <a:buFont typeface="+mj-lt"/>
              <a:buAutoNum type="arabicPeriod" startAt="3"/>
            </a:pPr>
            <a:r>
              <a:rPr lang="fr-FR" sz="2400" b="1" i="0" dirty="0">
                <a:solidFill>
                  <a:srgbClr val="3F4954"/>
                </a:solidFill>
                <a:effectLst/>
              </a:rPr>
              <a:t>Pas transcrit</a:t>
            </a:r>
            <a:r>
              <a:rPr lang="fr-FR" sz="2400" b="1" dirty="0">
                <a:solidFill>
                  <a:srgbClr val="3F4954"/>
                </a:solidFill>
              </a:rPr>
              <a:t> ou enregistré</a:t>
            </a:r>
            <a:r>
              <a:rPr lang="fr-FR" sz="2400" b="1" i="0" dirty="0">
                <a:solidFill>
                  <a:srgbClr val="3F4954"/>
                </a:solidFill>
                <a:effectLst/>
              </a:rPr>
              <a:t> </a:t>
            </a:r>
            <a:r>
              <a:rPr lang="fr-FR" sz="2400" i="0" dirty="0">
                <a:solidFill>
                  <a:srgbClr val="3F4954"/>
                </a:solidFill>
                <a:effectLst/>
              </a:rPr>
              <a:t>et </a:t>
            </a:r>
            <a:r>
              <a:rPr lang="fr-FR" sz="2400" b="1" i="0" dirty="0">
                <a:solidFill>
                  <a:srgbClr val="3F4954"/>
                </a:solidFill>
                <a:effectLst/>
              </a:rPr>
              <a:t>pas dans les archives </a:t>
            </a:r>
            <a:r>
              <a:rPr lang="fr-FR" sz="2400" i="0" dirty="0">
                <a:solidFill>
                  <a:srgbClr val="3F4954"/>
                </a:solidFill>
                <a:effectLst/>
              </a:rPr>
              <a:t>de la Ville de Bruxelles</a:t>
            </a:r>
          </a:p>
          <a:p>
            <a:pPr>
              <a:buFont typeface="Wingdings" panose="05000000000000000000" pitchFamily="2" charset="2"/>
              <a:buChar char="Ø"/>
            </a:pPr>
            <a:r>
              <a:rPr lang="fr-FR" sz="2400" i="0" dirty="0">
                <a:solidFill>
                  <a:srgbClr val="3F4954"/>
                </a:solidFill>
                <a:effectLst/>
              </a:rPr>
              <a:t>S’adresser directement aux autorités étrangères compétentes.</a:t>
            </a:r>
          </a:p>
          <a:p>
            <a:pPr marL="0" indent="0">
              <a:buNone/>
            </a:pPr>
            <a:endParaRPr lang="en-BE" dirty="0"/>
          </a:p>
        </p:txBody>
      </p:sp>
    </p:spTree>
    <p:extLst>
      <p:ext uri="{BB962C8B-B14F-4D97-AF65-F5344CB8AC3E}">
        <p14:creationId xmlns:p14="http://schemas.microsoft.com/office/powerpoint/2010/main" val="30315392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vertical)">
                                      <p:cBhvr>
                                        <p:cTn id="28" dur="500"/>
                                        <p:tgtEl>
                                          <p:spTgt spid="3">
                                            <p:txEl>
                                              <p:pRg st="3" end="3"/>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vertical)">
                                      <p:cBhvr>
                                        <p:cTn id="39" dur="500"/>
                                        <p:tgtEl>
                                          <p:spTgt spid="3">
                                            <p:txEl>
                                              <p:pRg st="5" end="5"/>
                                            </p:txEl>
                                          </p:spTgt>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vertical)">
                                      <p:cBhvr>
                                        <p:cTn id="50" dur="500"/>
                                        <p:tgtEl>
                                          <p:spTgt spid="3">
                                            <p:txEl>
                                              <p:pRg st="7" end="7"/>
                                            </p:txEl>
                                          </p:spTgt>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a:xfrm>
            <a:off x="839788" y="365125"/>
            <a:ext cx="10515600" cy="942975"/>
          </a:xfrm>
        </p:spPr>
        <p:txBody>
          <a:bodyPr>
            <a:normAutofit/>
          </a:bodyPr>
          <a:lstStyle/>
          <a:p>
            <a:r>
              <a:rPr lang="en-US" sz="2800" dirty="0"/>
              <a:t>C3.2 – </a:t>
            </a:r>
            <a:r>
              <a:rPr lang="fr-BE" sz="2800" dirty="0"/>
              <a:t>Actes de décès étrangers</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1079500" y="1308100"/>
            <a:ext cx="10274300" cy="5372100"/>
          </a:xfrm>
        </p:spPr>
        <p:txBody>
          <a:bodyPr>
            <a:normAutofit/>
          </a:bodyPr>
          <a:lstStyle/>
          <a:p>
            <a:pPr algn="l"/>
            <a:r>
              <a:rPr lang="fr-FR" sz="2400" b="1" i="0" dirty="0">
                <a:solidFill>
                  <a:srgbClr val="3F4954"/>
                </a:solidFill>
                <a:effectLst/>
                <a:latin typeface="Roboto" panose="02000000000000000000" pitchFamily="2" charset="0"/>
              </a:rPr>
              <a:t>Priorité : acte de décès dressé par les autorités locales.</a:t>
            </a:r>
          </a:p>
          <a:p>
            <a:pPr algn="l">
              <a:buFont typeface="Wingdings" panose="05000000000000000000" pitchFamily="2" charset="2"/>
              <a:buChar char="Ø"/>
            </a:pPr>
            <a:r>
              <a:rPr lang="fr-FR" sz="2400" dirty="0">
                <a:solidFill>
                  <a:srgbClr val="3F4954"/>
                </a:solidFill>
                <a:latin typeface="Roboto" panose="02000000000000000000" pitchFamily="2" charset="0"/>
              </a:rPr>
              <a:t>R</a:t>
            </a:r>
            <a:r>
              <a:rPr lang="fr-FR" sz="2400" i="0" dirty="0">
                <a:solidFill>
                  <a:srgbClr val="3F4954"/>
                </a:solidFill>
                <a:effectLst/>
                <a:latin typeface="Roboto" panose="02000000000000000000" pitchFamily="2" charset="0"/>
              </a:rPr>
              <a:t>econnu en Belgique s’il a été dressé par l'autorité compétente et dans les formes habituelles dans ce pays étranger.</a:t>
            </a:r>
          </a:p>
          <a:p>
            <a:pPr algn="l">
              <a:buFont typeface="Wingdings" panose="05000000000000000000" pitchFamily="2" charset="2"/>
              <a:buChar char="Ø"/>
            </a:pPr>
            <a:r>
              <a:rPr lang="fr-FR" sz="2400" dirty="0">
                <a:solidFill>
                  <a:srgbClr val="3F4954"/>
                </a:solidFill>
                <a:latin typeface="Roboto" panose="02000000000000000000" pitchFamily="2" charset="0"/>
              </a:rPr>
              <a:t>P</a:t>
            </a:r>
            <a:r>
              <a:rPr lang="fr-FR" sz="2400" b="0" i="0" dirty="0">
                <a:solidFill>
                  <a:srgbClr val="3F4954"/>
                </a:solidFill>
                <a:effectLst/>
                <a:latin typeface="Roboto" panose="02000000000000000000" pitchFamily="2" charset="0"/>
              </a:rPr>
              <a:t>eut être enregistré dans la BAEC par OEC </a:t>
            </a:r>
            <a:r>
              <a:rPr lang="fr-FR" sz="2400" dirty="0">
                <a:solidFill>
                  <a:srgbClr val="3F4954"/>
                </a:solidFill>
                <a:latin typeface="Roboto" panose="02000000000000000000" pitchFamily="2" charset="0"/>
              </a:rPr>
              <a:t>compétent</a:t>
            </a:r>
            <a:r>
              <a:rPr lang="fr-FR" sz="2400" b="0" i="0" dirty="0">
                <a:solidFill>
                  <a:srgbClr val="3F4954"/>
                </a:solidFill>
                <a:effectLst/>
                <a:latin typeface="Roboto" panose="02000000000000000000" pitchFamily="2" charset="0"/>
              </a:rPr>
              <a:t>. </a:t>
            </a:r>
          </a:p>
          <a:p>
            <a:pPr marL="0" indent="0" algn="l">
              <a:buNone/>
            </a:pPr>
            <a:endParaRPr lang="fr-FR" sz="2400" b="0" i="0" dirty="0">
              <a:solidFill>
                <a:srgbClr val="3F4954"/>
              </a:solidFill>
              <a:effectLst/>
              <a:latin typeface="Roboto" panose="02000000000000000000" pitchFamily="2" charset="0"/>
            </a:endParaRPr>
          </a:p>
          <a:p>
            <a:r>
              <a:rPr lang="fr-FR" sz="2400" b="1" i="0" dirty="0">
                <a:solidFill>
                  <a:srgbClr val="3F4954"/>
                </a:solidFill>
                <a:effectLst/>
                <a:latin typeface="Roboto" panose="02000000000000000000" pitchFamily="2" charset="0"/>
              </a:rPr>
              <a:t>Si pas d’acte de décès local possible et hors UE : </a:t>
            </a:r>
            <a:r>
              <a:rPr lang="fr-FR" sz="2400" b="0" i="0" dirty="0">
                <a:solidFill>
                  <a:srgbClr val="3F4954"/>
                </a:solidFill>
                <a:effectLst/>
                <a:latin typeface="Roboto" panose="02000000000000000000" pitchFamily="2" charset="0"/>
              </a:rPr>
              <a:t>Consulat peut dresser un acte de décès dans les 30 jours du décès. </a:t>
            </a:r>
          </a:p>
          <a:p>
            <a:pPr marL="0" indent="0">
              <a:buNone/>
            </a:pPr>
            <a:endParaRPr lang="fr-FR" sz="2400" b="0" i="0" dirty="0">
              <a:solidFill>
                <a:srgbClr val="3F4954"/>
              </a:solidFill>
              <a:effectLst/>
              <a:latin typeface="Roboto" panose="02000000000000000000" pitchFamily="2" charset="0"/>
            </a:endParaRPr>
          </a:p>
          <a:p>
            <a:r>
              <a:rPr lang="fr-FR" sz="2400" b="1" dirty="0">
                <a:solidFill>
                  <a:srgbClr val="3F4954"/>
                </a:solidFill>
                <a:latin typeface="Roboto" panose="02000000000000000000" pitchFamily="2" charset="0"/>
              </a:rPr>
              <a:t>O</a:t>
            </a:r>
            <a:r>
              <a:rPr lang="fr-FR" sz="2400" b="1" i="0" dirty="0">
                <a:solidFill>
                  <a:srgbClr val="3F4954"/>
                </a:solidFill>
                <a:effectLst/>
                <a:latin typeface="Roboto" panose="02000000000000000000" pitchFamily="2" charset="0"/>
              </a:rPr>
              <a:t>btention</a:t>
            </a:r>
            <a:r>
              <a:rPr lang="fr-FR" sz="2400" b="0" i="0" dirty="0">
                <a:solidFill>
                  <a:srgbClr val="3F4954"/>
                </a:solidFill>
                <a:effectLst/>
                <a:latin typeface="Roboto" panose="02000000000000000000" pitchFamily="2" charset="0"/>
              </a:rPr>
              <a:t> </a:t>
            </a:r>
            <a:r>
              <a:rPr lang="fr-FR" sz="2400" b="1" i="0" dirty="0">
                <a:solidFill>
                  <a:srgbClr val="3F4954"/>
                </a:solidFill>
                <a:effectLst/>
                <a:latin typeface="Roboto" panose="02000000000000000000" pitchFamily="2" charset="0"/>
              </a:rPr>
              <a:t>acte de décès étranger via SPF AE</a:t>
            </a:r>
            <a:r>
              <a:rPr lang="fr-FR" sz="2400" b="0" i="0" dirty="0">
                <a:solidFill>
                  <a:srgbClr val="3F4954"/>
                </a:solidFill>
                <a:effectLst/>
                <a:latin typeface="Roboto" panose="02000000000000000000" pitchFamily="2" charset="0"/>
              </a:rPr>
              <a:t>:</a:t>
            </a:r>
          </a:p>
          <a:p>
            <a:pPr algn="l">
              <a:buFont typeface="Wingdings" panose="05000000000000000000" pitchFamily="2" charset="2"/>
              <a:buChar char="Ø"/>
            </a:pPr>
            <a:r>
              <a:rPr lang="fr-FR" sz="2400" dirty="0">
                <a:solidFill>
                  <a:srgbClr val="3F4954"/>
                </a:solidFill>
                <a:latin typeface="Roboto" panose="02000000000000000000" pitchFamily="2" charset="0"/>
              </a:rPr>
              <a:t>p</a:t>
            </a:r>
            <a:r>
              <a:rPr lang="fr-FR" sz="2400" b="0" i="0" dirty="0">
                <a:solidFill>
                  <a:srgbClr val="3F4954"/>
                </a:solidFill>
                <a:effectLst/>
                <a:latin typeface="Roboto" panose="02000000000000000000" pitchFamily="2" charset="0"/>
              </a:rPr>
              <a:t>ossible si défunt </a:t>
            </a:r>
            <a:r>
              <a:rPr lang="fr-FR" sz="2400" dirty="0">
                <a:solidFill>
                  <a:srgbClr val="3F4954"/>
                </a:solidFill>
                <a:latin typeface="Roboto" panose="02000000000000000000" pitchFamily="2" charset="0"/>
              </a:rPr>
              <a:t>avec </a:t>
            </a:r>
            <a:r>
              <a:rPr lang="fr-FR" sz="2400" b="0" i="0" dirty="0">
                <a:solidFill>
                  <a:srgbClr val="3F4954"/>
                </a:solidFill>
                <a:effectLst/>
                <a:latin typeface="Roboto" panose="02000000000000000000" pitchFamily="2" charset="0"/>
              </a:rPr>
              <a:t>nationalité belge </a:t>
            </a:r>
            <a:r>
              <a:rPr lang="fr-FR" sz="2400" dirty="0">
                <a:solidFill>
                  <a:srgbClr val="3F4954"/>
                </a:solidFill>
                <a:latin typeface="Roboto" panose="02000000000000000000" pitchFamily="2" charset="0"/>
              </a:rPr>
              <a:t>via administration </a:t>
            </a:r>
            <a:r>
              <a:rPr lang="fr-FR" sz="2400" b="0" i="0" dirty="0">
                <a:solidFill>
                  <a:srgbClr val="3F4954"/>
                </a:solidFill>
                <a:effectLst/>
                <a:latin typeface="Roboto" panose="02000000000000000000" pitchFamily="2" charset="0"/>
              </a:rPr>
              <a:t>communale du dernier domicile du défunt en Belgique (! </a:t>
            </a:r>
            <a:r>
              <a:rPr lang="fr-FR" sz="2400" dirty="0">
                <a:solidFill>
                  <a:srgbClr val="3F4954"/>
                </a:solidFill>
                <a:latin typeface="Roboto" panose="02000000000000000000" pitchFamily="2" charset="0"/>
              </a:rPr>
              <a:t>p</a:t>
            </a:r>
            <a:r>
              <a:rPr lang="fr-FR" sz="2400" b="0" i="0" dirty="0">
                <a:solidFill>
                  <a:srgbClr val="3F4954"/>
                </a:solidFill>
                <a:effectLst/>
                <a:latin typeface="Roboto" panose="02000000000000000000" pitchFamily="2" charset="0"/>
              </a:rPr>
              <a:t>rovision pour frais).</a:t>
            </a:r>
          </a:p>
          <a:p>
            <a:endParaRPr lang="en-BE" dirty="0"/>
          </a:p>
        </p:txBody>
      </p:sp>
    </p:spTree>
    <p:extLst>
      <p:ext uri="{BB962C8B-B14F-4D97-AF65-F5344CB8AC3E}">
        <p14:creationId xmlns:p14="http://schemas.microsoft.com/office/powerpoint/2010/main" val="68862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vertical)">
                                      <p:cBhvr>
                                        <p:cTn id="34" dur="500"/>
                                        <p:tgtEl>
                                          <p:spTgt spid="3">
                                            <p:txEl>
                                              <p:pRg st="6" end="6"/>
                                            </p:txEl>
                                          </p:spTgt>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B1D3-F12F-4FB2-B3E7-E2ABF231AAF5}"/>
              </a:ext>
            </a:extLst>
          </p:cNvPr>
          <p:cNvSpPr>
            <a:spLocks noGrp="1"/>
          </p:cNvSpPr>
          <p:nvPr>
            <p:ph type="title"/>
          </p:nvPr>
        </p:nvSpPr>
        <p:spPr>
          <a:xfrm>
            <a:off x="1254710" y="1880492"/>
            <a:ext cx="9611556" cy="646331"/>
          </a:xfrm>
        </p:spPr>
        <p:txBody>
          <a:bodyPr/>
          <a:lstStyle/>
          <a:p>
            <a:r>
              <a:rPr lang="en-US" dirty="0"/>
              <a:t>C3.3 - Notariat</a:t>
            </a:r>
            <a:endParaRPr lang="fr-BE" dirty="0"/>
          </a:p>
        </p:txBody>
      </p:sp>
      <p:pic>
        <p:nvPicPr>
          <p:cNvPr id="3" name="Picture 2">
            <a:extLst>
              <a:ext uri="{FF2B5EF4-FFF2-40B4-BE49-F238E27FC236}">
                <a16:creationId xmlns:a16="http://schemas.microsoft.com/office/drawing/2014/main" id="{5A1C8E7D-A029-E91A-DBED-B8C02376B5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096000" y="2649982"/>
            <a:ext cx="5256992" cy="2875209"/>
          </a:xfrm>
          <a:prstGeom prst="rect">
            <a:avLst/>
          </a:prstGeom>
          <a:noFill/>
        </p:spPr>
      </p:pic>
      <p:sp>
        <p:nvSpPr>
          <p:cNvPr id="4" name="ZoneTexte 3">
            <a:extLst>
              <a:ext uri="{FF2B5EF4-FFF2-40B4-BE49-F238E27FC236}">
                <a16:creationId xmlns:a16="http://schemas.microsoft.com/office/drawing/2014/main" id="{049C0E54-2640-F952-84AB-EAEBFD9DADCE}"/>
              </a:ext>
            </a:extLst>
          </p:cNvPr>
          <p:cNvSpPr txBox="1"/>
          <p:nvPr/>
        </p:nvSpPr>
        <p:spPr>
          <a:xfrm>
            <a:off x="9548857" y="5521253"/>
            <a:ext cx="1804135" cy="215444"/>
          </a:xfrm>
          <a:prstGeom prst="rect">
            <a:avLst/>
          </a:prstGeom>
          <a:noFill/>
        </p:spPr>
        <p:txBody>
          <a:bodyPr wrap="square" rtlCol="0">
            <a:spAutoFit/>
          </a:bodyPr>
          <a:lstStyle/>
          <a:p>
            <a:r>
              <a:rPr lang="fr-BE" sz="800" dirty="0"/>
              <a:t>Photo: Macrovector/Shutterstock</a:t>
            </a:r>
          </a:p>
        </p:txBody>
      </p:sp>
    </p:spTree>
    <p:extLst>
      <p:ext uri="{BB962C8B-B14F-4D97-AF65-F5344CB8AC3E}">
        <p14:creationId xmlns:p14="http://schemas.microsoft.com/office/powerpoint/2010/main" val="33127850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EFA7C4-55CA-4976-A81A-55225AC5FD2C}"/>
              </a:ext>
            </a:extLst>
          </p:cNvPr>
          <p:cNvSpPr>
            <a:spLocks noGrp="1"/>
          </p:cNvSpPr>
          <p:nvPr>
            <p:ph type="title"/>
          </p:nvPr>
        </p:nvSpPr>
        <p:spPr>
          <a:xfrm>
            <a:off x="839788" y="365125"/>
            <a:ext cx="10515600" cy="1325563"/>
          </a:xfrm>
        </p:spPr>
        <p:txBody>
          <a:bodyPr anchor="ctr">
            <a:normAutofit/>
          </a:bodyPr>
          <a:lstStyle/>
          <a:p>
            <a:pPr algn="ctr"/>
            <a:r>
              <a:rPr lang="en-US" sz="2800" dirty="0"/>
              <a:t>1. LE SPF AE ET LES </a:t>
            </a:r>
            <a:r>
              <a:rPr lang="fr-BE" sz="2800" dirty="0"/>
              <a:t>BELGES À L’ÉTRANGER</a:t>
            </a:r>
            <a:br>
              <a:rPr lang="fr-BE" sz="2800" dirty="0"/>
            </a:br>
            <a:r>
              <a:rPr lang="fr-BE" sz="2800" dirty="0"/>
              <a:t>www.diplomatie.belgium.be</a:t>
            </a:r>
          </a:p>
        </p:txBody>
      </p:sp>
      <p:sp>
        <p:nvSpPr>
          <p:cNvPr id="2" name="ZoneTexte 1">
            <a:extLst>
              <a:ext uri="{FF2B5EF4-FFF2-40B4-BE49-F238E27FC236}">
                <a16:creationId xmlns:a16="http://schemas.microsoft.com/office/drawing/2014/main" id="{EAE9EE3F-708E-F8E0-CECA-9074112248E0}"/>
              </a:ext>
            </a:extLst>
          </p:cNvPr>
          <p:cNvSpPr txBox="1"/>
          <p:nvPr/>
        </p:nvSpPr>
        <p:spPr>
          <a:xfrm>
            <a:off x="9148958" y="5998234"/>
            <a:ext cx="2206430" cy="215444"/>
          </a:xfrm>
          <a:prstGeom prst="rect">
            <a:avLst/>
          </a:prstGeom>
          <a:noFill/>
        </p:spPr>
        <p:txBody>
          <a:bodyPr wrap="square" rtlCol="0">
            <a:spAutoFit/>
          </a:bodyPr>
          <a:lstStyle/>
          <a:p>
            <a:r>
              <a:rPr lang="fr-BE" sz="800" dirty="0"/>
              <a:t>Photo: Andrey_Kuzmin/Shutterstock</a:t>
            </a:r>
          </a:p>
        </p:txBody>
      </p:sp>
      <p:pic>
        <p:nvPicPr>
          <p:cNvPr id="4" name="Picture 4" descr="Graphique Mondial Explorant La Terre Avec Un Monde Photo Et Image en  Téléchargement Gratuit - Pngtree">
            <a:extLst>
              <a:ext uri="{FF2B5EF4-FFF2-40B4-BE49-F238E27FC236}">
                <a16:creationId xmlns:a16="http://schemas.microsoft.com/office/drawing/2014/main" id="{6B56C30C-6AF4-6E44-E75F-A6AB4723A1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0759" y="1845849"/>
            <a:ext cx="7716641" cy="436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04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C3.3 – </a:t>
            </a:r>
            <a:r>
              <a:rPr lang="fr-BE" sz="2800" dirty="0"/>
              <a:t>Actes notariés</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p:txBody>
          <a:bodyPr/>
          <a:lstStyle/>
          <a:p>
            <a:pPr marL="0" indent="0">
              <a:buNone/>
            </a:pPr>
            <a:r>
              <a:rPr lang="en-US" sz="1800" dirty="0"/>
              <a:t> </a:t>
            </a:r>
          </a:p>
          <a:p>
            <a:pPr marL="0" indent="0">
              <a:buNone/>
            </a:pPr>
            <a:endParaRPr lang="en-US" sz="1800" dirty="0"/>
          </a:p>
          <a:p>
            <a:pPr marL="0" indent="0">
              <a:buNone/>
            </a:pPr>
            <a:endParaRPr lang="en-US" sz="1800" dirty="0"/>
          </a:p>
          <a:p>
            <a:pPr marL="0" indent="0">
              <a:buNone/>
            </a:pPr>
            <a:endParaRPr lang="en-US" sz="1800" dirty="0"/>
          </a:p>
          <a:p>
            <a:endParaRPr lang="en-BE" dirty="0"/>
          </a:p>
        </p:txBody>
      </p:sp>
      <p:sp>
        <p:nvSpPr>
          <p:cNvPr id="12" name="Oval 11">
            <a:extLst>
              <a:ext uri="{FF2B5EF4-FFF2-40B4-BE49-F238E27FC236}">
                <a16:creationId xmlns:a16="http://schemas.microsoft.com/office/drawing/2014/main" id="{9EAA44C0-B9DD-8860-068C-479396D55E2E}"/>
              </a:ext>
            </a:extLst>
          </p:cNvPr>
          <p:cNvSpPr/>
          <p:nvPr/>
        </p:nvSpPr>
        <p:spPr>
          <a:xfrm>
            <a:off x="4757634" y="2333400"/>
            <a:ext cx="2300377" cy="21911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E4D9CC"/>
                </a:solidFill>
              </a:rPr>
              <a:t>Actes notariés locaux ou équivalents</a:t>
            </a:r>
          </a:p>
        </p:txBody>
      </p:sp>
      <p:sp>
        <p:nvSpPr>
          <p:cNvPr id="14" name="Oval 13">
            <a:extLst>
              <a:ext uri="{FF2B5EF4-FFF2-40B4-BE49-F238E27FC236}">
                <a16:creationId xmlns:a16="http://schemas.microsoft.com/office/drawing/2014/main" id="{7404712E-2987-E769-371C-AB46E830CEDB}"/>
              </a:ext>
            </a:extLst>
          </p:cNvPr>
          <p:cNvSpPr/>
          <p:nvPr/>
        </p:nvSpPr>
        <p:spPr>
          <a:xfrm>
            <a:off x="8508369" y="2392303"/>
            <a:ext cx="2300377" cy="21911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E4D9CC"/>
                </a:solidFill>
              </a:rPr>
              <a:t>Procuration notariale électronique</a:t>
            </a:r>
          </a:p>
        </p:txBody>
      </p:sp>
      <p:sp>
        <p:nvSpPr>
          <p:cNvPr id="5" name="Oval 11">
            <a:extLst>
              <a:ext uri="{FF2B5EF4-FFF2-40B4-BE49-F238E27FC236}">
                <a16:creationId xmlns:a16="http://schemas.microsoft.com/office/drawing/2014/main" id="{6CFC9327-7551-01C6-368A-0BDFF9E68130}"/>
              </a:ext>
            </a:extLst>
          </p:cNvPr>
          <p:cNvSpPr/>
          <p:nvPr/>
        </p:nvSpPr>
        <p:spPr>
          <a:xfrm>
            <a:off x="1222719" y="2333399"/>
            <a:ext cx="2300377" cy="21911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E4D9CC"/>
                </a:solidFill>
              </a:rPr>
              <a:t>Actes notariés en poste</a:t>
            </a:r>
          </a:p>
        </p:txBody>
      </p:sp>
    </p:spTree>
    <p:extLst>
      <p:ext uri="{BB962C8B-B14F-4D97-AF65-F5344CB8AC3E}">
        <p14:creationId xmlns:p14="http://schemas.microsoft.com/office/powerpoint/2010/main" val="3266799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5"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anim calcmode="lin" valueType="num">
                                      <p:cBhvr>
                                        <p:cTn id="19" dur="2000" fill="hold"/>
                                        <p:tgtEl>
                                          <p:spTgt spid="12"/>
                                        </p:tgtEl>
                                        <p:attrNameLst>
                                          <p:attrName>ppt_w</p:attrName>
                                        </p:attrNameLst>
                                      </p:cBhvr>
                                      <p:tavLst>
                                        <p:tav tm="0" fmla="#ppt_w*sin(2.5*pi*$)">
                                          <p:val>
                                            <p:fltVal val="0"/>
                                          </p:val>
                                        </p:tav>
                                        <p:tav tm="100000">
                                          <p:val>
                                            <p:fltVal val="1"/>
                                          </p:val>
                                        </p:tav>
                                      </p:tavLst>
                                    </p:anim>
                                    <p:anim calcmode="lin" valueType="num">
                                      <p:cBhvr>
                                        <p:cTn id="20" dur="2000" fill="hold"/>
                                        <p:tgtEl>
                                          <p:spTgt spid="12"/>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45"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500"/>
                                        <p:tgtEl>
                                          <p:spTgt spid="14"/>
                                        </p:tgtEl>
                                      </p:cBhvr>
                                    </p:animEffect>
                                    <p:anim calcmode="lin" valueType="num">
                                      <p:cBhvr>
                                        <p:cTn id="25" dur="1500" fill="hold"/>
                                        <p:tgtEl>
                                          <p:spTgt spid="14"/>
                                        </p:tgtEl>
                                        <p:attrNameLst>
                                          <p:attrName>ppt_w</p:attrName>
                                        </p:attrNameLst>
                                      </p:cBhvr>
                                      <p:tavLst>
                                        <p:tav tm="0" fmla="#ppt_w*sin(2.5*pi*$)">
                                          <p:val>
                                            <p:fltVal val="0"/>
                                          </p:val>
                                        </p:tav>
                                        <p:tav tm="100000">
                                          <p:val>
                                            <p:fltVal val="1"/>
                                          </p:val>
                                        </p:tav>
                                      </p:tavLst>
                                    </p:anim>
                                    <p:anim calcmode="lin" valueType="num">
                                      <p:cBhvr>
                                        <p:cTn id="26" dur="1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C3.3 – </a:t>
            </a:r>
            <a:r>
              <a:rPr lang="fr-BE" sz="2800" dirty="0"/>
              <a:t>Actes notariés en poste</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270000"/>
            <a:ext cx="10515600" cy="4906963"/>
          </a:xfrm>
        </p:spPr>
        <p:txBody>
          <a:bodyPr>
            <a:normAutofit/>
          </a:bodyPr>
          <a:lstStyle/>
          <a:p>
            <a:pPr marL="0" indent="0">
              <a:buNone/>
            </a:pPr>
            <a:endParaRPr lang="en-US" sz="1800" dirty="0"/>
          </a:p>
          <a:p>
            <a:r>
              <a:rPr lang="fr-BE" sz="2400" dirty="0"/>
              <a:t>Base légale : art. 18 du Code consulaire</a:t>
            </a:r>
          </a:p>
          <a:p>
            <a:r>
              <a:rPr lang="fr-BE" sz="2400" dirty="0"/>
              <a:t>Pour qui? Belges et non-Belges qui ont leur résidence habituelle dans la circonscription consulaire </a:t>
            </a:r>
          </a:p>
          <a:p>
            <a:r>
              <a:rPr lang="fr-BE" sz="2400" dirty="0"/>
              <a:t>Uniquement en dehors de l'Union européenne.</a:t>
            </a:r>
          </a:p>
          <a:p>
            <a:r>
              <a:rPr lang="fr-BE" sz="2400" dirty="0"/>
              <a:t>Quels actes?</a:t>
            </a:r>
          </a:p>
          <a:p>
            <a:pPr lvl="1">
              <a:buFont typeface="Wingdings" panose="05000000000000000000" pitchFamily="2" charset="2"/>
              <a:buChar char="Ø"/>
            </a:pPr>
            <a:r>
              <a:rPr lang="fr-BE" dirty="0"/>
              <a:t>Procuration</a:t>
            </a:r>
          </a:p>
          <a:p>
            <a:r>
              <a:rPr lang="fr-BE" sz="2400" dirty="0"/>
              <a:t>Sur base du projet d’un notaire belge         </a:t>
            </a:r>
            <a:r>
              <a:rPr lang="fr-BE" sz="2400" b="1" i="0" u="none" strike="noStrike" dirty="0">
                <a:solidFill>
                  <a:srgbClr val="006875"/>
                </a:solidFill>
                <a:effectLst/>
                <a:latin typeface="Roboto" panose="02000000000000000000" pitchFamily="2" charset="0"/>
                <a:hlinkClick r:id="rId2"/>
              </a:rPr>
              <a:t>notaribox@diplobel.fed.be</a:t>
            </a:r>
            <a:endParaRPr lang="fr-BE" sz="2400" dirty="0"/>
          </a:p>
          <a:p>
            <a:r>
              <a:rPr lang="fr-BE" sz="2400" dirty="0"/>
              <a:t>Sauf acte de consentement à reconnaissance ou choix de nom</a:t>
            </a:r>
          </a:p>
          <a:p>
            <a:endParaRPr lang="en-BE" dirty="0"/>
          </a:p>
        </p:txBody>
      </p:sp>
    </p:spTree>
    <p:extLst>
      <p:ext uri="{BB962C8B-B14F-4D97-AF65-F5344CB8AC3E}">
        <p14:creationId xmlns:p14="http://schemas.microsoft.com/office/powerpoint/2010/main" val="3396561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randombar(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randombar(vertic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C3.3 – </a:t>
            </a:r>
            <a:r>
              <a:rPr lang="fr-BE" sz="2800" dirty="0"/>
              <a:t>Héritage</a:t>
            </a:r>
            <a:r>
              <a:rPr lang="en-US" sz="2800" dirty="0"/>
              <a:t> et successions</a:t>
            </a:r>
            <a:endParaRPr lang="en-BE" sz="28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851804"/>
            <a:ext cx="10515600" cy="4015595"/>
          </a:xfrm>
        </p:spPr>
        <p:txBody>
          <a:bodyPr>
            <a:normAutofit/>
          </a:bodyPr>
          <a:lstStyle/>
          <a:p>
            <a:r>
              <a:rPr lang="fr-FR" sz="2400" dirty="0"/>
              <a:t>Nos postes à l’étranger peuvent :</a:t>
            </a:r>
          </a:p>
          <a:p>
            <a:pPr lvl="1">
              <a:buFont typeface="Wingdings" panose="05000000000000000000" pitchFamily="2" charset="2"/>
              <a:buChar char="Ø"/>
            </a:pPr>
            <a:r>
              <a:rPr lang="fr-FR" dirty="0"/>
              <a:t>fournir une </a:t>
            </a:r>
            <a:r>
              <a:rPr lang="fr-FR" b="1" dirty="0"/>
              <a:t>liste locale d’avocats/notaires/autorités </a:t>
            </a:r>
            <a:r>
              <a:rPr lang="fr-FR" dirty="0"/>
              <a:t>pouvant assister les héritiers belges ;</a:t>
            </a:r>
          </a:p>
          <a:p>
            <a:pPr marL="0" indent="0">
              <a:buNone/>
            </a:pPr>
            <a:endParaRPr lang="fr-FR" sz="2400" dirty="0"/>
          </a:p>
          <a:p>
            <a:r>
              <a:rPr lang="fr-FR" sz="2400" b="1" dirty="0"/>
              <a:t>Pas d’informations sur la législation locale </a:t>
            </a:r>
            <a:r>
              <a:rPr lang="fr-FR" sz="2400" dirty="0"/>
              <a:t>en matière de liquidation des successions.</a:t>
            </a:r>
          </a:p>
          <a:p>
            <a:endParaRPr lang="fr-FR" sz="2400" dirty="0"/>
          </a:p>
          <a:p>
            <a:r>
              <a:rPr lang="fr-FR" sz="2400" b="1" dirty="0"/>
              <a:t>Pas de recherche d’héritiers </a:t>
            </a:r>
            <a:r>
              <a:rPr lang="fr-FR" sz="2400" dirty="0"/>
              <a:t>à l’étranger.</a:t>
            </a:r>
          </a:p>
          <a:p>
            <a:pPr marL="0" indent="0">
              <a:buNone/>
            </a:pPr>
            <a:endParaRPr lang="fr-FR" dirty="0"/>
          </a:p>
        </p:txBody>
      </p:sp>
    </p:spTree>
    <p:extLst>
      <p:ext uri="{BB962C8B-B14F-4D97-AF65-F5344CB8AC3E}">
        <p14:creationId xmlns:p14="http://schemas.microsoft.com/office/powerpoint/2010/main" val="325372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B1D3-F12F-4FB2-B3E7-E2ABF231AAF5}"/>
              </a:ext>
            </a:extLst>
          </p:cNvPr>
          <p:cNvSpPr>
            <a:spLocks noGrp="1"/>
          </p:cNvSpPr>
          <p:nvPr>
            <p:ph type="title"/>
          </p:nvPr>
        </p:nvSpPr>
        <p:spPr>
          <a:xfrm>
            <a:off x="1254710" y="1880492"/>
            <a:ext cx="9611556" cy="646331"/>
          </a:xfrm>
        </p:spPr>
        <p:txBody>
          <a:bodyPr/>
          <a:lstStyle/>
          <a:p>
            <a:r>
              <a:rPr lang="en-US" dirty="0"/>
              <a:t>C3.4 – Population et affaires </a:t>
            </a:r>
            <a:r>
              <a:rPr lang="fr-FR" dirty="0"/>
              <a:t>électorales</a:t>
            </a:r>
          </a:p>
        </p:txBody>
      </p:sp>
      <p:pic>
        <p:nvPicPr>
          <p:cNvPr id="3" name="Picture 2">
            <a:extLst>
              <a:ext uri="{FF2B5EF4-FFF2-40B4-BE49-F238E27FC236}">
                <a16:creationId xmlns:a16="http://schemas.microsoft.com/office/drawing/2014/main" id="{5A1C8E7D-A029-E91A-DBED-B8C02376B5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096000" y="2649982"/>
            <a:ext cx="5256992" cy="2875209"/>
          </a:xfrm>
          <a:prstGeom prst="rect">
            <a:avLst/>
          </a:prstGeom>
          <a:noFill/>
        </p:spPr>
      </p:pic>
      <p:sp>
        <p:nvSpPr>
          <p:cNvPr id="4" name="ZoneTexte 3">
            <a:extLst>
              <a:ext uri="{FF2B5EF4-FFF2-40B4-BE49-F238E27FC236}">
                <a16:creationId xmlns:a16="http://schemas.microsoft.com/office/drawing/2014/main" id="{3D387F2E-50F7-ED7D-369F-120BD2DB097E}"/>
              </a:ext>
            </a:extLst>
          </p:cNvPr>
          <p:cNvSpPr txBox="1"/>
          <p:nvPr/>
        </p:nvSpPr>
        <p:spPr>
          <a:xfrm>
            <a:off x="9813776" y="5540628"/>
            <a:ext cx="1804135" cy="215444"/>
          </a:xfrm>
          <a:prstGeom prst="rect">
            <a:avLst/>
          </a:prstGeom>
          <a:noFill/>
        </p:spPr>
        <p:txBody>
          <a:bodyPr wrap="square" rtlCol="0">
            <a:spAutoFit/>
          </a:bodyPr>
          <a:lstStyle/>
          <a:p>
            <a:r>
              <a:rPr lang="fr-BE" sz="800" dirty="0"/>
              <a:t>Photo: kotorina/Shutterstock</a:t>
            </a:r>
          </a:p>
        </p:txBody>
      </p:sp>
    </p:spTree>
    <p:extLst>
      <p:ext uri="{BB962C8B-B14F-4D97-AF65-F5344CB8AC3E}">
        <p14:creationId xmlns:p14="http://schemas.microsoft.com/office/powerpoint/2010/main" val="21514444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C3.4 – Registres consulaires de population</a:t>
            </a:r>
            <a:endParaRPr lang="fr-BE" sz="28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199" y="1825626"/>
            <a:ext cx="11353801" cy="3190258"/>
          </a:xfrm>
        </p:spPr>
        <p:txBody>
          <a:bodyPr>
            <a:normAutofit/>
          </a:bodyPr>
          <a:lstStyle/>
          <a:p>
            <a:r>
              <a:rPr lang="fr-BE" sz="2400" dirty="0"/>
              <a:t>Registre national</a:t>
            </a:r>
          </a:p>
          <a:p>
            <a:r>
              <a:rPr lang="fr-BE" sz="2400" dirty="0"/>
              <a:t>Registres consulaires de population digitaux (eCore)</a:t>
            </a:r>
          </a:p>
          <a:p>
            <a:pPr marL="0" indent="0">
              <a:buNone/>
            </a:pPr>
            <a:endParaRPr lang="fr-BE" sz="2400" dirty="0"/>
          </a:p>
          <a:p>
            <a:r>
              <a:rPr lang="fr-BE" sz="2400" dirty="0"/>
              <a:t>Inscription en poste (possible online via eConsul) : pas obligatoire mais recommandée (assistance administrative).</a:t>
            </a:r>
          </a:p>
          <a:p>
            <a:pPr marL="0" indent="0">
              <a:buNone/>
            </a:pPr>
            <a:endParaRPr lang="fr-BE" sz="2400" dirty="0"/>
          </a:p>
        </p:txBody>
      </p:sp>
    </p:spTree>
    <p:extLst>
      <p:ext uri="{BB962C8B-B14F-4D97-AF65-F5344CB8AC3E}">
        <p14:creationId xmlns:p14="http://schemas.microsoft.com/office/powerpoint/2010/main" val="39243778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a:xfrm>
            <a:off x="838200" y="365125"/>
            <a:ext cx="10515600" cy="1325563"/>
          </a:xfrm>
        </p:spPr>
        <p:txBody>
          <a:bodyPr anchor="ctr">
            <a:normAutofit/>
          </a:bodyPr>
          <a:lstStyle/>
          <a:p>
            <a:r>
              <a:rPr lang="en-US" dirty="0"/>
              <a:t>C3.4 – Elections</a:t>
            </a:r>
            <a:endParaRPr lang="fr-BE"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sz="half" idx="1"/>
          </p:nvPr>
        </p:nvSpPr>
        <p:spPr>
          <a:xfrm>
            <a:off x="838200" y="1787148"/>
            <a:ext cx="5181600" cy="4351338"/>
          </a:xfrm>
        </p:spPr>
        <p:txBody>
          <a:bodyPr>
            <a:normAutofit/>
          </a:bodyPr>
          <a:lstStyle/>
          <a:p>
            <a:r>
              <a:rPr lang="fr-BE" sz="2200" dirty="0"/>
              <a:t>Belges </a:t>
            </a:r>
            <a:r>
              <a:rPr lang="fr-BE" sz="2200" b="1" dirty="0"/>
              <a:t>inscrits</a:t>
            </a:r>
            <a:r>
              <a:rPr lang="fr-BE" sz="2200" dirty="0"/>
              <a:t> dans les registres consulaires de population (obligation de vote).</a:t>
            </a:r>
          </a:p>
          <a:p>
            <a:r>
              <a:rPr lang="fr-BE" sz="2200" dirty="0"/>
              <a:t>Pas les Belges de passage!</a:t>
            </a:r>
          </a:p>
          <a:p>
            <a:r>
              <a:rPr lang="fr-BE" sz="2200" b="1" dirty="0"/>
              <a:t>UE</a:t>
            </a:r>
            <a:r>
              <a:rPr lang="fr-BE" sz="2200" dirty="0"/>
              <a:t> : élections législatives fédérales + élections européennes (liste belge ou liste dans l’Etat de résidence)</a:t>
            </a:r>
          </a:p>
          <a:p>
            <a:r>
              <a:rPr lang="fr-BE" sz="2200" b="1" dirty="0"/>
              <a:t>Hors UE </a:t>
            </a:r>
            <a:r>
              <a:rPr lang="fr-BE" sz="2200" dirty="0"/>
              <a:t>: élections législatives fédérales + élections européennes (liste belge uniquement).</a:t>
            </a:r>
          </a:p>
          <a:p>
            <a:r>
              <a:rPr lang="fr-BE" sz="2200" dirty="0"/>
              <a:t>Pas les élections régionales ou communales et provinciales.</a:t>
            </a:r>
          </a:p>
        </p:txBody>
      </p:sp>
      <p:pic>
        <p:nvPicPr>
          <p:cNvPr id="1030" name="Picture 6" descr="Infographie montrant pour quelles élections le résident belge hors de l'UE est électeur.">
            <a:extLst>
              <a:ext uri="{FF2B5EF4-FFF2-40B4-BE49-F238E27FC236}">
                <a16:creationId xmlns:a16="http://schemas.microsoft.com/office/drawing/2014/main" id="{E98F7637-81B0-2854-762E-1ECC5230F62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297720" y="3209170"/>
            <a:ext cx="5056080" cy="2844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6EE45231-BD13-FE16-E73D-82F12C851AB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97720" y="268665"/>
            <a:ext cx="5056080" cy="2844045"/>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ED4D2D4B-9478-6A61-367F-C4E9744F4A4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09864" y="1128866"/>
            <a:ext cx="323852" cy="85726"/>
          </a:xfrm>
          <a:prstGeom prst="rect">
            <a:avLst/>
          </a:prstGeom>
        </p:spPr>
      </p:pic>
      <p:pic>
        <p:nvPicPr>
          <p:cNvPr id="15" name="Image 14">
            <a:extLst>
              <a:ext uri="{FF2B5EF4-FFF2-40B4-BE49-F238E27FC236}">
                <a16:creationId xmlns:a16="http://schemas.microsoft.com/office/drawing/2014/main" id="{3B511462-7EA5-7108-5FC5-1A680E864F2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31944" y="1128866"/>
            <a:ext cx="323852" cy="85726"/>
          </a:xfrm>
          <a:prstGeom prst="rect">
            <a:avLst/>
          </a:prstGeom>
        </p:spPr>
      </p:pic>
      <p:pic>
        <p:nvPicPr>
          <p:cNvPr id="17" name="Image 16">
            <a:extLst>
              <a:ext uri="{FF2B5EF4-FFF2-40B4-BE49-F238E27FC236}">
                <a16:creationId xmlns:a16="http://schemas.microsoft.com/office/drawing/2014/main" id="{0EBA3811-5834-142D-CD99-0E03DF9BA93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403064" y="5683742"/>
            <a:ext cx="238127" cy="266702"/>
          </a:xfrm>
          <a:prstGeom prst="rect">
            <a:avLst/>
          </a:prstGeom>
        </p:spPr>
      </p:pic>
      <p:pic>
        <p:nvPicPr>
          <p:cNvPr id="19" name="Image 18">
            <a:extLst>
              <a:ext uri="{FF2B5EF4-FFF2-40B4-BE49-F238E27FC236}">
                <a16:creationId xmlns:a16="http://schemas.microsoft.com/office/drawing/2014/main" id="{FEA1D6A4-35E0-F6DD-C7D0-69EF06A8991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3064" y="5561488"/>
            <a:ext cx="347282" cy="388956"/>
          </a:xfrm>
          <a:prstGeom prst="rect">
            <a:avLst/>
          </a:prstGeom>
        </p:spPr>
      </p:pic>
      <p:pic>
        <p:nvPicPr>
          <p:cNvPr id="21" name="Image 20">
            <a:extLst>
              <a:ext uri="{FF2B5EF4-FFF2-40B4-BE49-F238E27FC236}">
                <a16:creationId xmlns:a16="http://schemas.microsoft.com/office/drawing/2014/main" id="{9DBAC368-7698-AE67-2A1A-D65B3835404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03062" y="2636669"/>
            <a:ext cx="332484" cy="372382"/>
          </a:xfrm>
          <a:prstGeom prst="rect">
            <a:avLst/>
          </a:prstGeom>
        </p:spPr>
      </p:pic>
      <p:pic>
        <p:nvPicPr>
          <p:cNvPr id="23" name="Image 22">
            <a:extLst>
              <a:ext uri="{FF2B5EF4-FFF2-40B4-BE49-F238E27FC236}">
                <a16:creationId xmlns:a16="http://schemas.microsoft.com/office/drawing/2014/main" id="{FDA34BED-8F69-B642-F5D8-66E46066DF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4455" y="5683742"/>
            <a:ext cx="347282" cy="266702"/>
          </a:xfrm>
          <a:prstGeom prst="rect">
            <a:avLst/>
          </a:prstGeom>
        </p:spPr>
      </p:pic>
      <p:pic>
        <p:nvPicPr>
          <p:cNvPr id="24" name="Image 23">
            <a:extLst>
              <a:ext uri="{FF2B5EF4-FFF2-40B4-BE49-F238E27FC236}">
                <a16:creationId xmlns:a16="http://schemas.microsoft.com/office/drawing/2014/main" id="{71A149F0-AD64-7783-B50C-4B2D26CF7B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4913" y="2816387"/>
            <a:ext cx="347282" cy="266702"/>
          </a:xfrm>
          <a:prstGeom prst="rect">
            <a:avLst/>
          </a:prstGeom>
        </p:spPr>
      </p:pic>
    </p:spTree>
    <p:extLst>
      <p:ext uri="{BB962C8B-B14F-4D97-AF65-F5344CB8AC3E}">
        <p14:creationId xmlns:p14="http://schemas.microsoft.com/office/powerpoint/2010/main" val="15835918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randombar(vertic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vertical)">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randombar(vertical)">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B1D3-F12F-4FB2-B3E7-E2ABF231AAF5}"/>
              </a:ext>
            </a:extLst>
          </p:cNvPr>
          <p:cNvSpPr>
            <a:spLocks noGrp="1"/>
          </p:cNvSpPr>
          <p:nvPr>
            <p:ph type="title"/>
          </p:nvPr>
        </p:nvSpPr>
        <p:spPr>
          <a:xfrm>
            <a:off x="1133940" y="1374409"/>
            <a:ext cx="9611556" cy="1200329"/>
          </a:xfrm>
        </p:spPr>
        <p:txBody>
          <a:bodyPr/>
          <a:lstStyle/>
          <a:p>
            <a:r>
              <a:rPr lang="en-US" dirty="0"/>
              <a:t>C3.5 – </a:t>
            </a:r>
            <a:r>
              <a:rPr lang="fr-BE" dirty="0"/>
              <a:t>Légalisation et lutte contre la fraude documentaire</a:t>
            </a:r>
          </a:p>
        </p:txBody>
      </p:sp>
      <p:pic>
        <p:nvPicPr>
          <p:cNvPr id="3" name="Picture 2">
            <a:extLst>
              <a:ext uri="{FF2B5EF4-FFF2-40B4-BE49-F238E27FC236}">
                <a16:creationId xmlns:a16="http://schemas.microsoft.com/office/drawing/2014/main" id="{5A1C8E7D-A029-E91A-DBED-B8C02376B58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096000" y="2649982"/>
            <a:ext cx="5256992" cy="2875209"/>
          </a:xfrm>
          <a:prstGeom prst="rect">
            <a:avLst/>
          </a:prstGeom>
          <a:noFill/>
        </p:spPr>
      </p:pic>
      <p:sp>
        <p:nvSpPr>
          <p:cNvPr id="4" name="ZoneTexte 3">
            <a:extLst>
              <a:ext uri="{FF2B5EF4-FFF2-40B4-BE49-F238E27FC236}">
                <a16:creationId xmlns:a16="http://schemas.microsoft.com/office/drawing/2014/main" id="{3FA3C364-003E-5FEE-3445-02AF0ED2D757}"/>
              </a:ext>
            </a:extLst>
          </p:cNvPr>
          <p:cNvSpPr txBox="1"/>
          <p:nvPr/>
        </p:nvSpPr>
        <p:spPr>
          <a:xfrm>
            <a:off x="9588383" y="5525191"/>
            <a:ext cx="1952618" cy="215444"/>
          </a:xfrm>
          <a:prstGeom prst="rect">
            <a:avLst/>
          </a:prstGeom>
          <a:noFill/>
        </p:spPr>
        <p:txBody>
          <a:bodyPr wrap="square" rtlCol="0">
            <a:spAutoFit/>
          </a:bodyPr>
          <a:lstStyle/>
          <a:p>
            <a:r>
              <a:rPr lang="fr-BE" sz="800" dirty="0"/>
              <a:t>Photo: Billion Photos/Shutterstock</a:t>
            </a:r>
          </a:p>
        </p:txBody>
      </p:sp>
    </p:spTree>
    <p:extLst>
      <p:ext uri="{BB962C8B-B14F-4D97-AF65-F5344CB8AC3E}">
        <p14:creationId xmlns:p14="http://schemas.microsoft.com/office/powerpoint/2010/main" val="31495352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C3.5 – </a:t>
            </a:r>
            <a:r>
              <a:rPr lang="fr-BE" sz="2800" dirty="0"/>
              <a:t>Légalisation</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825625"/>
            <a:ext cx="10515600" cy="1860730"/>
          </a:xfrm>
        </p:spPr>
        <p:txBody>
          <a:bodyPr>
            <a:noAutofit/>
          </a:bodyPr>
          <a:lstStyle/>
          <a:p>
            <a:r>
              <a:rPr lang="fr-BE" sz="2400" b="1" dirty="0"/>
              <a:t>Légalisation + apostille des documents belges </a:t>
            </a:r>
            <a:r>
              <a:rPr lang="fr-BE" sz="2400" dirty="0"/>
              <a:t>pour l’étranger (SPF AE)</a:t>
            </a:r>
          </a:p>
          <a:p>
            <a:r>
              <a:rPr lang="fr-BE" sz="2400" b="1" dirty="0"/>
              <a:t>Légalisation des documents étrangers </a:t>
            </a:r>
            <a:r>
              <a:rPr lang="fr-BE" sz="2400" dirty="0"/>
              <a:t>pour la Belgique (consulats de carrière et certains consulats honoraires)</a:t>
            </a:r>
          </a:p>
          <a:p>
            <a:r>
              <a:rPr lang="fr-BE" sz="2400" b="1" dirty="0"/>
              <a:t>Moteur de recherche</a:t>
            </a:r>
          </a:p>
        </p:txBody>
      </p:sp>
      <p:pic>
        <p:nvPicPr>
          <p:cNvPr id="5" name="Image 4" descr="Une image contenant texte, capture d’écran, Police, conception&#10;&#10;Description générée automatiquement">
            <a:extLst>
              <a:ext uri="{FF2B5EF4-FFF2-40B4-BE49-F238E27FC236}">
                <a16:creationId xmlns:a16="http://schemas.microsoft.com/office/drawing/2014/main" id="{1622710F-C08B-197B-023B-9474AB8F7CC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66505" y="3429000"/>
            <a:ext cx="4899100" cy="3156907"/>
          </a:xfrm>
          <a:prstGeom prst="rect">
            <a:avLst/>
          </a:prstGeom>
        </p:spPr>
      </p:pic>
    </p:spTree>
    <p:extLst>
      <p:ext uri="{BB962C8B-B14F-4D97-AF65-F5344CB8AC3E}">
        <p14:creationId xmlns:p14="http://schemas.microsoft.com/office/powerpoint/2010/main" val="34167169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vertical)">
                                      <p:cBhvr>
                                        <p:cTn id="22" dur="500"/>
                                        <p:tgtEl>
                                          <p:spTgt spid="3">
                                            <p:txEl>
                                              <p:pRg st="2" end="2"/>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5D301-393E-4F84-8CD6-19A3EA77EBA3}"/>
              </a:ext>
            </a:extLst>
          </p:cNvPr>
          <p:cNvSpPr>
            <a:spLocks noGrp="1"/>
          </p:cNvSpPr>
          <p:nvPr>
            <p:ph type="title"/>
          </p:nvPr>
        </p:nvSpPr>
        <p:spPr>
          <a:xfrm>
            <a:off x="838200" y="365125"/>
            <a:ext cx="10515600" cy="1325563"/>
          </a:xfrm>
        </p:spPr>
        <p:txBody>
          <a:bodyPr anchor="ctr">
            <a:normAutofit/>
          </a:bodyPr>
          <a:lstStyle/>
          <a:p>
            <a:r>
              <a:rPr lang="fr-BE" sz="2800" dirty="0"/>
              <a:t>eLegalization</a:t>
            </a:r>
          </a:p>
        </p:txBody>
      </p:sp>
      <p:sp>
        <p:nvSpPr>
          <p:cNvPr id="8" name="Content Placeholder 2">
            <a:extLst>
              <a:ext uri="{FF2B5EF4-FFF2-40B4-BE49-F238E27FC236}">
                <a16:creationId xmlns:a16="http://schemas.microsoft.com/office/drawing/2014/main" id="{EBEB49C3-9B09-C127-6A21-EC24918C61F6}"/>
              </a:ext>
            </a:extLst>
          </p:cNvPr>
          <p:cNvSpPr>
            <a:spLocks noGrp="1"/>
          </p:cNvSpPr>
          <p:nvPr>
            <p:ph sz="half" idx="1"/>
          </p:nvPr>
        </p:nvSpPr>
        <p:spPr>
          <a:xfrm>
            <a:off x="838200" y="1825625"/>
            <a:ext cx="4974567" cy="2769196"/>
          </a:xfrm>
        </p:spPr>
        <p:txBody>
          <a:bodyPr>
            <a:normAutofit/>
          </a:bodyPr>
          <a:lstStyle/>
          <a:p>
            <a:pPr>
              <a:buFont typeface="Arial" panose="020B0604020202020204" pitchFamily="34" charset="0"/>
              <a:buChar char="•"/>
            </a:pPr>
            <a:r>
              <a:rPr lang="fr-BE" sz="2400" b="1" i="0" dirty="0">
                <a:solidFill>
                  <a:srgbClr val="3F4954"/>
                </a:solidFill>
                <a:effectLst/>
                <a:latin typeface="Roboto" panose="02000000000000000000" pitchFamily="2" charset="0"/>
              </a:rPr>
              <a:t>Apostilles</a:t>
            </a:r>
            <a:r>
              <a:rPr lang="fr-BE" sz="2400" b="0" i="0" dirty="0">
                <a:solidFill>
                  <a:srgbClr val="3F4954"/>
                </a:solidFill>
                <a:effectLst/>
                <a:latin typeface="Roboto" panose="02000000000000000000" pitchFamily="2" charset="0"/>
              </a:rPr>
              <a:t>  uniquement sous format électronique.</a:t>
            </a:r>
          </a:p>
          <a:p>
            <a:pPr>
              <a:buFont typeface="Arial" panose="020B0604020202020204" pitchFamily="34" charset="0"/>
              <a:buChar char="•"/>
            </a:pPr>
            <a:r>
              <a:rPr lang="fr-BE" sz="2400" b="1" dirty="0">
                <a:solidFill>
                  <a:srgbClr val="3F4954"/>
                </a:solidFill>
                <a:latin typeface="Roboto" panose="02000000000000000000" pitchFamily="2" charset="0"/>
              </a:rPr>
              <a:t>L</a:t>
            </a:r>
            <a:r>
              <a:rPr lang="fr-BE" sz="2400" b="1" i="0" dirty="0">
                <a:solidFill>
                  <a:srgbClr val="3F4954"/>
                </a:solidFill>
                <a:effectLst/>
                <a:latin typeface="Roboto" panose="02000000000000000000" pitchFamily="2" charset="0"/>
              </a:rPr>
              <a:t>égalisations</a:t>
            </a:r>
            <a:r>
              <a:rPr lang="fr-BE" sz="2400" b="0" i="0" dirty="0">
                <a:solidFill>
                  <a:srgbClr val="3F4954"/>
                </a:solidFill>
                <a:effectLst/>
                <a:latin typeface="Roboto" panose="02000000000000000000" pitchFamily="2" charset="0"/>
              </a:rPr>
              <a:t> sur papier ou sous format électronique.</a:t>
            </a:r>
          </a:p>
          <a:p>
            <a:r>
              <a:rPr lang="fr-BE" sz="2400" dirty="0">
                <a:solidFill>
                  <a:srgbClr val="3F4954"/>
                </a:solidFill>
                <a:latin typeface="Roboto" panose="02000000000000000000" pitchFamily="2" charset="0"/>
              </a:rPr>
              <a:t>S</a:t>
            </a:r>
            <a:r>
              <a:rPr lang="fr-BE" sz="2400" b="0" i="0" dirty="0">
                <a:solidFill>
                  <a:srgbClr val="3F4954"/>
                </a:solidFill>
                <a:effectLst/>
                <a:latin typeface="Roboto" panose="02000000000000000000" pitchFamily="2" charset="0"/>
              </a:rPr>
              <a:t>ite</a:t>
            </a:r>
            <a:r>
              <a:rPr lang="fr-BE" sz="2400" b="1" i="0" dirty="0">
                <a:solidFill>
                  <a:srgbClr val="3F4954"/>
                </a:solidFill>
                <a:effectLst/>
                <a:latin typeface="Roboto" panose="02000000000000000000" pitchFamily="2" charset="0"/>
              </a:rPr>
              <a:t> </a:t>
            </a:r>
            <a:r>
              <a:rPr lang="fr-BE" sz="2400" b="1" i="0" u="sng" dirty="0">
                <a:solidFill>
                  <a:srgbClr val="006875"/>
                </a:solidFill>
                <a:effectLst/>
                <a:latin typeface="Roboto" panose="02000000000000000000" pitchFamily="2" charset="0"/>
                <a:hlinkClick r:id="rId2"/>
              </a:rPr>
              <a:t>eLegalization</a:t>
            </a:r>
            <a:r>
              <a:rPr lang="fr-BE" sz="2400" b="1" dirty="0">
                <a:solidFill>
                  <a:srgbClr val="006875"/>
                </a:solidFill>
                <a:latin typeface="Roboto" panose="02000000000000000000" pitchFamily="2" charset="0"/>
              </a:rPr>
              <a:t> </a:t>
            </a:r>
            <a:r>
              <a:rPr lang="fr-BE" sz="2400" dirty="0">
                <a:latin typeface="Roboto" panose="02000000000000000000" pitchFamily="2" charset="0"/>
              </a:rPr>
              <a:t>pour une procédure dématérialisée</a:t>
            </a:r>
            <a:r>
              <a:rPr lang="fr-BE" sz="2400" i="0" dirty="0">
                <a:effectLst/>
                <a:latin typeface="Roboto" panose="02000000000000000000" pitchFamily="2" charset="0"/>
              </a:rPr>
              <a:t>.</a:t>
            </a:r>
            <a:endParaRPr lang="en-US" sz="2400" dirty="0"/>
          </a:p>
        </p:txBody>
      </p:sp>
      <p:pic>
        <p:nvPicPr>
          <p:cNvPr id="5" name="Espace réservé du contenu 4" descr="Une image contenant texte, capture d’écran, Marque, personne&#10;&#10;Description générée automatiquement">
            <a:extLst>
              <a:ext uri="{FF2B5EF4-FFF2-40B4-BE49-F238E27FC236}">
                <a16:creationId xmlns:a16="http://schemas.microsoft.com/office/drawing/2014/main" id="{6A434F32-DC11-40F1-6553-3DD5E87A1146}"/>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379234" y="1825625"/>
            <a:ext cx="5181600" cy="2769196"/>
          </a:xfrm>
        </p:spPr>
      </p:pic>
    </p:spTree>
    <p:extLst>
      <p:ext uri="{BB962C8B-B14F-4D97-AF65-F5344CB8AC3E}">
        <p14:creationId xmlns:p14="http://schemas.microsoft.com/office/powerpoint/2010/main" val="1936628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vertical)">
                                      <p:cBhvr>
                                        <p:cTn id="22" dur="500"/>
                                        <p:tgtEl>
                                          <p:spTgt spid="8">
                                            <p:txEl>
                                              <p:pRg st="2" end="2"/>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C3.5 – </a:t>
            </a:r>
            <a:r>
              <a:rPr lang="fr-BE" sz="2800" dirty="0"/>
              <a:t>Enquête sur les documents étrangers</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825625"/>
            <a:ext cx="10515600" cy="4297148"/>
          </a:xfrm>
        </p:spPr>
        <p:txBody>
          <a:bodyPr>
            <a:normAutofit lnSpcReduction="10000"/>
          </a:bodyPr>
          <a:lstStyle/>
          <a:p>
            <a:r>
              <a:rPr lang="fr-BE" sz="2400" dirty="0"/>
              <a:t>Base légale : art. 34 du Code consulaire.</a:t>
            </a:r>
          </a:p>
          <a:p>
            <a:pPr marL="0" indent="0">
              <a:buNone/>
            </a:pPr>
            <a:endParaRPr lang="fr-FR" sz="2400" dirty="0"/>
          </a:p>
          <a:p>
            <a:r>
              <a:rPr lang="fr-FR" sz="2400" dirty="0"/>
              <a:t>En cas de </a:t>
            </a:r>
            <a:r>
              <a:rPr lang="fr-FR" sz="2400" b="1" dirty="0"/>
              <a:t>doute sérieux </a:t>
            </a:r>
            <a:r>
              <a:rPr lang="fr-FR" sz="2400" dirty="0"/>
              <a:t>sur :</a:t>
            </a:r>
          </a:p>
          <a:p>
            <a:pPr lvl="1">
              <a:buFont typeface="Wingdings" panose="05000000000000000000" pitchFamily="2" charset="2"/>
              <a:buChar char="Ø"/>
            </a:pPr>
            <a:r>
              <a:rPr lang="fr-FR" b="1" dirty="0"/>
              <a:t>authenticité</a:t>
            </a:r>
            <a:r>
              <a:rPr lang="fr-FR" dirty="0"/>
              <a:t> décision judiciaire étrangère/acte authentique étranger ;</a:t>
            </a:r>
          </a:p>
          <a:p>
            <a:pPr lvl="1">
              <a:buFont typeface="Wingdings" panose="05000000000000000000" pitchFamily="2" charset="2"/>
              <a:buChar char="Ø"/>
            </a:pPr>
            <a:r>
              <a:rPr lang="fr-FR" b="1" dirty="0"/>
              <a:t>conformité</a:t>
            </a:r>
            <a:r>
              <a:rPr lang="fr-FR" dirty="0"/>
              <a:t> décision judiciaire étrangère/acte authentique étranger </a:t>
            </a:r>
            <a:r>
              <a:rPr lang="fr-FR" b="1" dirty="0"/>
              <a:t>à la législation locale </a:t>
            </a:r>
            <a:r>
              <a:rPr lang="fr-FR" dirty="0"/>
              <a:t>;</a:t>
            </a:r>
          </a:p>
          <a:p>
            <a:pPr lvl="1">
              <a:buFont typeface="Wingdings" panose="05000000000000000000" pitchFamily="2" charset="2"/>
              <a:buChar char="Ø"/>
            </a:pPr>
            <a:r>
              <a:rPr lang="fr-FR" b="1" dirty="0"/>
              <a:t>authenticité contenu </a:t>
            </a:r>
            <a:r>
              <a:rPr lang="fr-FR" dirty="0"/>
              <a:t>décision judiciaire étrangère/acte authentique étranger.</a:t>
            </a:r>
          </a:p>
          <a:p>
            <a:pPr marL="457200" lvl="1" indent="0">
              <a:buNone/>
            </a:pPr>
            <a:endParaRPr lang="fr-FR" dirty="0"/>
          </a:p>
          <a:p>
            <a:r>
              <a:rPr lang="fr-FR" sz="2400" dirty="0"/>
              <a:t>Examen sur le fond - avant ou après la légalisation – aussi document apostillé ou dispensé de légalisation.</a:t>
            </a:r>
          </a:p>
          <a:p>
            <a:endParaRPr lang="fr-BE" sz="1800" dirty="0"/>
          </a:p>
        </p:txBody>
      </p:sp>
    </p:spTree>
    <p:extLst>
      <p:ext uri="{BB962C8B-B14F-4D97-AF65-F5344CB8AC3E}">
        <p14:creationId xmlns:p14="http://schemas.microsoft.com/office/powerpoint/2010/main" val="4066117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randombar(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EFA7C4-55CA-4976-A81A-55225AC5FD2C}"/>
              </a:ext>
            </a:extLst>
          </p:cNvPr>
          <p:cNvSpPr>
            <a:spLocks noGrp="1"/>
          </p:cNvSpPr>
          <p:nvPr>
            <p:ph type="title"/>
          </p:nvPr>
        </p:nvSpPr>
        <p:spPr>
          <a:xfrm>
            <a:off x="839788" y="365125"/>
            <a:ext cx="10515600" cy="1325563"/>
          </a:xfrm>
        </p:spPr>
        <p:txBody>
          <a:bodyPr anchor="ctr">
            <a:normAutofit/>
          </a:bodyPr>
          <a:lstStyle/>
          <a:p>
            <a:pPr algn="ctr"/>
            <a:r>
              <a:rPr lang="en-US" sz="2800" dirty="0"/>
              <a:t>LE SPF AE À BRUXELLES</a:t>
            </a:r>
            <a:endParaRPr lang="fr-BE" sz="2800" dirty="0"/>
          </a:p>
        </p:txBody>
      </p:sp>
      <p:pic>
        <p:nvPicPr>
          <p:cNvPr id="2" name="Image 1" descr="Une image contenant texte, capture d’écran, Police, Rectangle&#10;&#10;Description générée automatiquement">
            <a:extLst>
              <a:ext uri="{FF2B5EF4-FFF2-40B4-BE49-F238E27FC236}">
                <a16:creationId xmlns:a16="http://schemas.microsoft.com/office/drawing/2014/main" id="{5EA48C4F-3F57-39B0-6C28-117361E66A7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26128" y="1314949"/>
            <a:ext cx="7739743" cy="5452806"/>
          </a:xfrm>
          <a:prstGeom prst="rect">
            <a:avLst/>
          </a:prstGeom>
        </p:spPr>
      </p:pic>
    </p:spTree>
    <p:extLst>
      <p:ext uri="{BB962C8B-B14F-4D97-AF65-F5344CB8AC3E}">
        <p14:creationId xmlns:p14="http://schemas.microsoft.com/office/powerpoint/2010/main" val="39149046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23927-D8FB-0050-61DB-F44C57E178A3}"/>
              </a:ext>
            </a:extLst>
          </p:cNvPr>
          <p:cNvSpPr>
            <a:spLocks noGrp="1"/>
          </p:cNvSpPr>
          <p:nvPr>
            <p:ph type="title"/>
          </p:nvPr>
        </p:nvSpPr>
        <p:spPr/>
        <p:txBody>
          <a:bodyPr>
            <a:normAutofit/>
          </a:bodyPr>
          <a:lstStyle/>
          <a:p>
            <a:r>
              <a:rPr lang="en-US" sz="2800" dirty="0"/>
              <a:t>C3.5 – </a:t>
            </a:r>
            <a:r>
              <a:rPr lang="fr-BE" sz="2800" dirty="0"/>
              <a:t>Enquête sur les documents étrangers</a:t>
            </a:r>
          </a:p>
        </p:txBody>
      </p:sp>
      <p:sp>
        <p:nvSpPr>
          <p:cNvPr id="3" name="Espace réservé du texte 2">
            <a:extLst>
              <a:ext uri="{FF2B5EF4-FFF2-40B4-BE49-F238E27FC236}">
                <a16:creationId xmlns:a16="http://schemas.microsoft.com/office/drawing/2014/main" id="{AE0B4D3C-59B3-9849-89CC-82C9B47AFCC6}"/>
              </a:ext>
            </a:extLst>
          </p:cNvPr>
          <p:cNvSpPr>
            <a:spLocks noGrp="1"/>
          </p:cNvSpPr>
          <p:nvPr>
            <p:ph type="body" idx="1"/>
          </p:nvPr>
        </p:nvSpPr>
        <p:spPr>
          <a:xfrm>
            <a:off x="839788" y="1333501"/>
            <a:ext cx="5157787" cy="823912"/>
          </a:xfrm>
        </p:spPr>
        <p:txBody>
          <a:bodyPr/>
          <a:lstStyle/>
          <a:p>
            <a:r>
              <a:rPr lang="fr-BE" dirty="0"/>
              <a:t>Qui?</a:t>
            </a:r>
          </a:p>
        </p:txBody>
      </p:sp>
      <p:sp>
        <p:nvSpPr>
          <p:cNvPr id="4" name="Espace réservé du contenu 3">
            <a:extLst>
              <a:ext uri="{FF2B5EF4-FFF2-40B4-BE49-F238E27FC236}">
                <a16:creationId xmlns:a16="http://schemas.microsoft.com/office/drawing/2014/main" id="{DECB8C6F-6761-A7E2-D165-113B75DDB779}"/>
              </a:ext>
            </a:extLst>
          </p:cNvPr>
          <p:cNvSpPr>
            <a:spLocks noGrp="1"/>
          </p:cNvSpPr>
          <p:nvPr>
            <p:ph sz="half" idx="2"/>
          </p:nvPr>
        </p:nvSpPr>
        <p:spPr>
          <a:xfrm>
            <a:off x="839788" y="2400301"/>
            <a:ext cx="5157787" cy="3789362"/>
          </a:xfrm>
        </p:spPr>
        <p:txBody>
          <a:bodyPr>
            <a:normAutofit/>
          </a:bodyPr>
          <a:lstStyle/>
          <a:p>
            <a:pPr algn="just">
              <a:buFont typeface="Wingdings" panose="05000000000000000000" pitchFamily="2" charset="2"/>
              <a:buChar char="Ø"/>
            </a:pPr>
            <a:r>
              <a:rPr lang="fr-BE" sz="2400" b="1" dirty="0">
                <a:effectLst/>
                <a:ea typeface="Calibri" panose="020F0502020204030204" pitchFamily="34" charset="0"/>
                <a:cs typeface="Times New Roman" panose="02020603050405020304" pitchFamily="18" charset="0"/>
              </a:rPr>
              <a:t>Toute autorité belge </a:t>
            </a:r>
            <a:r>
              <a:rPr lang="fr-BE" sz="2400" dirty="0">
                <a:effectLst/>
                <a:ea typeface="Calibri" panose="020F0502020204030204" pitchFamily="34" charset="0"/>
                <a:cs typeface="Times New Roman" panose="02020603050405020304" pitchFamily="18" charset="0"/>
              </a:rPr>
              <a:t>à laquelle est soumis un acte authentique étranger ou une décision judiciaire étrangère.</a:t>
            </a:r>
          </a:p>
          <a:p>
            <a:pPr>
              <a:buFont typeface="Wingdings" panose="05000000000000000000" pitchFamily="2" charset="2"/>
              <a:buChar char="Ø"/>
            </a:pPr>
            <a:r>
              <a:rPr lang="fr-BE" sz="2400" dirty="0">
                <a:effectLst/>
                <a:ea typeface="Calibri" panose="020F0502020204030204" pitchFamily="34" charset="0"/>
                <a:cs typeface="Times New Roman" panose="02020603050405020304" pitchFamily="18" charset="0"/>
              </a:rPr>
              <a:t>OEC, ODE, SPF Justice, Service des Naturalisations de la Chambre, procureur du Roi,…</a:t>
            </a:r>
          </a:p>
          <a:p>
            <a:endParaRPr lang="fr-BE" dirty="0"/>
          </a:p>
        </p:txBody>
      </p:sp>
      <p:sp>
        <p:nvSpPr>
          <p:cNvPr id="5" name="Espace réservé du texte 4">
            <a:extLst>
              <a:ext uri="{FF2B5EF4-FFF2-40B4-BE49-F238E27FC236}">
                <a16:creationId xmlns:a16="http://schemas.microsoft.com/office/drawing/2014/main" id="{C339462C-5581-7835-9594-3C6745A13A14}"/>
              </a:ext>
            </a:extLst>
          </p:cNvPr>
          <p:cNvSpPr>
            <a:spLocks noGrp="1"/>
          </p:cNvSpPr>
          <p:nvPr>
            <p:ph type="body" sz="quarter" idx="3"/>
          </p:nvPr>
        </p:nvSpPr>
        <p:spPr>
          <a:xfrm>
            <a:off x="6172200" y="1333500"/>
            <a:ext cx="5183188" cy="823913"/>
          </a:xfrm>
        </p:spPr>
        <p:txBody>
          <a:bodyPr/>
          <a:lstStyle/>
          <a:p>
            <a:r>
              <a:rPr lang="fr-BE" dirty="0"/>
              <a:t>Coût?</a:t>
            </a:r>
          </a:p>
        </p:txBody>
      </p:sp>
      <p:sp>
        <p:nvSpPr>
          <p:cNvPr id="6" name="Espace réservé du contenu 5">
            <a:extLst>
              <a:ext uri="{FF2B5EF4-FFF2-40B4-BE49-F238E27FC236}">
                <a16:creationId xmlns:a16="http://schemas.microsoft.com/office/drawing/2014/main" id="{4777AA88-6F8F-7937-47D9-84BA4BA3E1AF}"/>
              </a:ext>
            </a:extLst>
          </p:cNvPr>
          <p:cNvSpPr>
            <a:spLocks noGrp="1"/>
          </p:cNvSpPr>
          <p:nvPr>
            <p:ph sz="quarter" idx="4"/>
          </p:nvPr>
        </p:nvSpPr>
        <p:spPr>
          <a:xfrm>
            <a:off x="6172200" y="2400300"/>
            <a:ext cx="5183188" cy="4203699"/>
          </a:xfrm>
        </p:spPr>
        <p:txBody>
          <a:bodyPr>
            <a:normAutofit/>
          </a:bodyPr>
          <a:lstStyle/>
          <a:p>
            <a:pPr>
              <a:buFont typeface="Wingdings" panose="05000000000000000000" pitchFamily="2" charset="2"/>
              <a:buChar char="Ø"/>
            </a:pPr>
            <a:r>
              <a:rPr lang="fr-BE" sz="2400" dirty="0"/>
              <a:t>Avant enquête: </a:t>
            </a:r>
            <a:r>
              <a:rPr lang="fr-BE" sz="2400" b="1" dirty="0"/>
              <a:t>montant forfaitaire de 50 EUR</a:t>
            </a:r>
            <a:r>
              <a:rPr lang="fr-BE" sz="2400" dirty="0"/>
              <a:t>.</a:t>
            </a:r>
          </a:p>
          <a:p>
            <a:pPr>
              <a:buFont typeface="Wingdings" panose="05000000000000000000" pitchFamily="2" charset="2"/>
              <a:buChar char="Ø"/>
            </a:pPr>
            <a:r>
              <a:rPr lang="fr-FR" sz="2400" dirty="0"/>
              <a:t>Payé par la/les personnes concernée(s) par le document ou par l’autorité belge.</a:t>
            </a:r>
          </a:p>
          <a:p>
            <a:pPr algn="just">
              <a:buFont typeface="Wingdings" panose="05000000000000000000" pitchFamily="2" charset="2"/>
              <a:buChar char="Ø"/>
            </a:pPr>
            <a:r>
              <a:rPr lang="fr-FR" sz="2400" dirty="0"/>
              <a:t>Document faux/non conforme à la législation locale/contenu non authentique : frais à charge du demandeur.</a:t>
            </a:r>
          </a:p>
          <a:p>
            <a:pPr>
              <a:buFont typeface="Wingdings" panose="05000000000000000000" pitchFamily="2" charset="2"/>
              <a:buChar char="Ø"/>
            </a:pPr>
            <a:r>
              <a:rPr lang="fr-FR" sz="2400" dirty="0"/>
              <a:t>Sinon : frais à charge de l’Etat belge.</a:t>
            </a:r>
            <a:endParaRPr lang="fr-BE" sz="2400" dirty="0"/>
          </a:p>
          <a:p>
            <a:pPr>
              <a:buFont typeface="Wingdings" panose="05000000000000000000" pitchFamily="2" charset="2"/>
              <a:buChar char="Ø"/>
            </a:pPr>
            <a:endParaRPr lang="fr-BE" sz="1800" dirty="0"/>
          </a:p>
        </p:txBody>
      </p:sp>
    </p:spTree>
    <p:extLst>
      <p:ext uri="{BB962C8B-B14F-4D97-AF65-F5344CB8AC3E}">
        <p14:creationId xmlns:p14="http://schemas.microsoft.com/office/powerpoint/2010/main" val="3842384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
                                            <p:txEl>
                                              <p:pRg st="0" end="0"/>
                                            </p:txEl>
                                          </p:spTgt>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
                                            <p:txEl>
                                              <p:pRg st="0" end="0"/>
                                            </p:txEl>
                                          </p:spTgt>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6">
                                            <p:txEl>
                                              <p:pRg st="1" end="1"/>
                                            </p:txEl>
                                          </p:spTgt>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6">
                                            <p:txEl>
                                              <p:pRg st="2" end="2"/>
                                            </p:txEl>
                                          </p:spTgt>
                                        </p:tgtEl>
                                      </p:cBhvr>
                                    </p:animEffect>
                                  </p:childTnLst>
                                </p:cTn>
                              </p:par>
                            </p:childTnLst>
                          </p:cTn>
                        </p:par>
                        <p:par>
                          <p:cTn id="52" fill="hold">
                            <p:stCondLst>
                              <p:cond delay="2500"/>
                            </p:stCondLst>
                            <p:childTnLst>
                              <p:par>
                                <p:cTn id="53" presetID="53" presetClass="entr" presetSubtype="16" fill="hold"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p:cTn id="5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EFA7C4-55CA-4976-A81A-55225AC5FD2C}"/>
              </a:ext>
            </a:extLst>
          </p:cNvPr>
          <p:cNvSpPr>
            <a:spLocks noGrp="1"/>
          </p:cNvSpPr>
          <p:nvPr>
            <p:ph type="title"/>
          </p:nvPr>
        </p:nvSpPr>
        <p:spPr>
          <a:xfrm>
            <a:off x="839788" y="365125"/>
            <a:ext cx="10515600" cy="1325563"/>
          </a:xfrm>
        </p:spPr>
        <p:txBody>
          <a:bodyPr anchor="ctr">
            <a:normAutofit fontScale="90000"/>
          </a:bodyPr>
          <a:lstStyle/>
          <a:p>
            <a:pPr algn="ctr"/>
            <a:r>
              <a:rPr lang="en-US" sz="3100" dirty="0"/>
              <a:t>C4</a:t>
            </a:r>
            <a:br>
              <a:rPr lang="en-US" sz="3100" dirty="0"/>
            </a:br>
            <a:r>
              <a:rPr lang="en-US" sz="3100" dirty="0"/>
              <a:t>Visas </a:t>
            </a:r>
            <a:br>
              <a:rPr lang="en-BE" dirty="0"/>
            </a:br>
            <a:endParaRPr lang="en-BE" dirty="0"/>
          </a:p>
        </p:txBody>
      </p:sp>
      <p:pic>
        <p:nvPicPr>
          <p:cNvPr id="5" name="Picture 4">
            <a:extLst>
              <a:ext uri="{FF2B5EF4-FFF2-40B4-BE49-F238E27FC236}">
                <a16:creationId xmlns:a16="http://schemas.microsoft.com/office/drawing/2014/main" id="{EEC8689B-4AC5-2644-29AF-E7F38E3DFBD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8" r="-18"/>
          <a:stretch/>
        </p:blipFill>
        <p:spPr>
          <a:xfrm>
            <a:off x="1061654" y="1825625"/>
            <a:ext cx="10083677" cy="4172609"/>
          </a:xfrm>
          <a:prstGeom prst="rect">
            <a:avLst/>
          </a:prstGeom>
          <a:noFill/>
        </p:spPr>
      </p:pic>
      <p:sp>
        <p:nvSpPr>
          <p:cNvPr id="6" name="ZoneTexte 5">
            <a:extLst>
              <a:ext uri="{FF2B5EF4-FFF2-40B4-BE49-F238E27FC236}">
                <a16:creationId xmlns:a16="http://schemas.microsoft.com/office/drawing/2014/main" id="{62DA6E92-AB18-0C9E-9804-667F55B4CF05}"/>
              </a:ext>
            </a:extLst>
          </p:cNvPr>
          <p:cNvSpPr txBox="1"/>
          <p:nvPr/>
        </p:nvSpPr>
        <p:spPr>
          <a:xfrm>
            <a:off x="9402770" y="5998234"/>
            <a:ext cx="1952618" cy="215444"/>
          </a:xfrm>
          <a:prstGeom prst="rect">
            <a:avLst/>
          </a:prstGeom>
          <a:noFill/>
        </p:spPr>
        <p:txBody>
          <a:bodyPr wrap="square" rtlCol="0">
            <a:spAutoFit/>
          </a:bodyPr>
          <a:lstStyle/>
          <a:p>
            <a:r>
              <a:rPr lang="fr-BE" sz="800" dirty="0"/>
              <a:t>Photo: GagoDesign/Shutterstock</a:t>
            </a:r>
          </a:p>
        </p:txBody>
      </p:sp>
    </p:spTree>
    <p:extLst>
      <p:ext uri="{BB962C8B-B14F-4D97-AF65-F5344CB8AC3E}">
        <p14:creationId xmlns:p14="http://schemas.microsoft.com/office/powerpoint/2010/main" val="5722591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C4 - Visas</a:t>
            </a:r>
            <a:endParaRPr lang="fr-BE" sz="28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6612" y="1632094"/>
            <a:ext cx="10515600" cy="4040338"/>
          </a:xfrm>
        </p:spPr>
        <p:txBody>
          <a:bodyPr>
            <a:noAutofit/>
          </a:bodyPr>
          <a:lstStyle/>
          <a:p>
            <a:r>
              <a:rPr lang="fr-BE" sz="2400" b="1" dirty="0"/>
              <a:t>Office des Etrangers </a:t>
            </a:r>
            <a:r>
              <a:rPr lang="fr-BE" sz="2400" dirty="0"/>
              <a:t>(SPF Intérieur): </a:t>
            </a:r>
            <a:r>
              <a:rPr lang="fr-BE" sz="2400" dirty="0">
                <a:hlinkClick r:id="rId2"/>
              </a:rPr>
              <a:t>https://dofi.ibz.be</a:t>
            </a:r>
            <a:r>
              <a:rPr lang="fr-BE" sz="2400" dirty="0"/>
              <a:t> </a:t>
            </a:r>
          </a:p>
          <a:p>
            <a:r>
              <a:rPr lang="fr-BE" sz="2400" dirty="0"/>
              <a:t>En Belgique: </a:t>
            </a:r>
            <a:r>
              <a:rPr lang="fr-BE" sz="2400" b="1" dirty="0"/>
              <a:t>communes</a:t>
            </a:r>
            <a:r>
              <a:rPr lang="fr-BE" sz="2400" dirty="0"/>
              <a:t>;</a:t>
            </a:r>
            <a:r>
              <a:rPr lang="fr-BE" sz="2400" b="1" dirty="0"/>
              <a:t> </a:t>
            </a:r>
            <a:r>
              <a:rPr lang="fr-BE" sz="2400" dirty="0"/>
              <a:t>à l’étranger : </a:t>
            </a:r>
            <a:r>
              <a:rPr lang="fr-BE" sz="2400" b="1" dirty="0"/>
              <a:t>postes consulaires</a:t>
            </a:r>
            <a:r>
              <a:rPr lang="fr-BE" sz="2400" dirty="0"/>
              <a:t>.</a:t>
            </a:r>
            <a:endParaRPr lang="fr-BE" sz="1800" dirty="0"/>
          </a:p>
          <a:p>
            <a:endParaRPr lang="fr-BE" sz="1800" b="1" dirty="0"/>
          </a:p>
          <a:p>
            <a:endParaRPr lang="fr-BE" sz="1800" b="1" dirty="0"/>
          </a:p>
          <a:p>
            <a:endParaRPr lang="fr-BE" sz="1800" b="1" dirty="0"/>
          </a:p>
          <a:p>
            <a:endParaRPr lang="fr-BE" sz="1800" b="1" dirty="0"/>
          </a:p>
          <a:p>
            <a:endParaRPr lang="fr-BE" sz="1800" b="1" dirty="0"/>
          </a:p>
          <a:p>
            <a:endParaRPr lang="fr-BE" sz="1800" b="1" dirty="0"/>
          </a:p>
          <a:p>
            <a:endParaRPr lang="fr-BE" sz="1800" b="1" dirty="0"/>
          </a:p>
          <a:p>
            <a:endParaRPr lang="fr-BE" sz="1800" b="1" dirty="0"/>
          </a:p>
        </p:txBody>
      </p:sp>
    </p:spTree>
    <p:extLst>
      <p:ext uri="{BB962C8B-B14F-4D97-AF65-F5344CB8AC3E}">
        <p14:creationId xmlns:p14="http://schemas.microsoft.com/office/powerpoint/2010/main" val="2405742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dirty="0"/>
              <a:t>UE vs Schengen</a:t>
            </a:r>
            <a:br>
              <a:rPr lang="en-US" dirty="0"/>
            </a:br>
            <a:endParaRPr lang="en-BE" dirty="0"/>
          </a:p>
        </p:txBody>
      </p:sp>
      <p:pic>
        <p:nvPicPr>
          <p:cNvPr id="4" name="Picture 4">
            <a:extLst>
              <a:ext uri="{FF2B5EF4-FFF2-40B4-BE49-F238E27FC236}">
                <a16:creationId xmlns:a16="http://schemas.microsoft.com/office/drawing/2014/main" id="{A931266F-C9A2-2CC1-BDE9-32340E170B18}"/>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p:blipFill>
        <p:spPr>
          <a:xfrm>
            <a:off x="2508422" y="1825625"/>
            <a:ext cx="7265773" cy="4351338"/>
          </a:xfrm>
          <a:prstGeom prst="rect">
            <a:avLst/>
          </a:prstGeom>
        </p:spPr>
      </p:pic>
    </p:spTree>
    <p:extLst>
      <p:ext uri="{BB962C8B-B14F-4D97-AF65-F5344CB8AC3E}">
        <p14:creationId xmlns:p14="http://schemas.microsoft.com/office/powerpoint/2010/main" val="1197794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fr-BE" sz="2800" dirty="0"/>
              <a:t>Suivre une demande de visa</a:t>
            </a:r>
          </a:p>
        </p:txBody>
      </p:sp>
      <p:pic>
        <p:nvPicPr>
          <p:cNvPr id="4" name="Espace réservé du contenu 3" descr="Une image contenant texte, capture d’écran, Police, conception&#10;&#10;Description générée automatiquement">
            <a:extLst>
              <a:ext uri="{FF2B5EF4-FFF2-40B4-BE49-F238E27FC236}">
                <a16:creationId xmlns:a16="http://schemas.microsoft.com/office/drawing/2014/main" id="{1805D834-3CF6-A45B-A457-03CBAFA10BAC}"/>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529728" y="1825625"/>
            <a:ext cx="9132544" cy="4351338"/>
          </a:xfrm>
        </p:spPr>
      </p:pic>
    </p:spTree>
    <p:extLst>
      <p:ext uri="{BB962C8B-B14F-4D97-AF65-F5344CB8AC3E}">
        <p14:creationId xmlns:p14="http://schemas.microsoft.com/office/powerpoint/2010/main" val="1395781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normAutofit/>
          </a:bodyPr>
          <a:lstStyle/>
          <a:p>
            <a:r>
              <a:rPr lang="en-US" sz="2800" dirty="0"/>
              <a:t>Points </a:t>
            </a:r>
            <a:r>
              <a:rPr lang="fr-FR" sz="2800" dirty="0"/>
              <a:t>d’attention</a:t>
            </a:r>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838200" y="1550417"/>
            <a:ext cx="10515600" cy="4040338"/>
          </a:xfrm>
        </p:spPr>
        <p:txBody>
          <a:bodyPr>
            <a:noAutofit/>
          </a:bodyPr>
          <a:lstStyle/>
          <a:p>
            <a:r>
              <a:rPr lang="fr-BE" sz="2400" dirty="0"/>
              <a:t>Conditions d’</a:t>
            </a:r>
            <a:r>
              <a:rPr lang="fr-BE" sz="2400" b="1" dirty="0"/>
              <a:t>entrée </a:t>
            </a:r>
            <a:r>
              <a:rPr lang="fr-BE" sz="2400" dirty="0"/>
              <a:t>sur le </a:t>
            </a:r>
            <a:r>
              <a:rPr lang="fr-BE" sz="2400" b="1" dirty="0"/>
              <a:t>territoire belge (autorités belges) </a:t>
            </a:r>
            <a:r>
              <a:rPr lang="fr-BE" sz="2400" b="1" dirty="0">
                <a:solidFill>
                  <a:srgbClr val="FF0000"/>
                </a:solidFill>
              </a:rPr>
              <a:t>vs</a:t>
            </a:r>
            <a:r>
              <a:rPr lang="fr-BE" sz="2400" b="1" dirty="0"/>
              <a:t> </a:t>
            </a:r>
            <a:r>
              <a:rPr lang="fr-BE" sz="2400" dirty="0"/>
              <a:t>conditions d’</a:t>
            </a:r>
            <a:r>
              <a:rPr lang="fr-BE" sz="2400" b="1" dirty="0"/>
              <a:t>entrée </a:t>
            </a:r>
            <a:r>
              <a:rPr lang="fr-BE" sz="2400" dirty="0"/>
              <a:t>sur le </a:t>
            </a:r>
            <a:r>
              <a:rPr lang="fr-BE" sz="2400" b="1" dirty="0"/>
              <a:t>territoire d’un pays étranger (autorités étrangères)</a:t>
            </a:r>
            <a:r>
              <a:rPr lang="fr-BE" sz="2400" dirty="0"/>
              <a:t>.</a:t>
            </a:r>
          </a:p>
          <a:p>
            <a:pPr marL="0" indent="0">
              <a:buNone/>
            </a:pPr>
            <a:endParaRPr lang="fr-BE" sz="1800" dirty="0"/>
          </a:p>
          <a:p>
            <a:pPr marL="457200" lvl="1" indent="0">
              <a:buNone/>
            </a:pPr>
            <a:r>
              <a:rPr lang="fr-FR" sz="1400" b="1" dirty="0"/>
              <a:t>Question?</a:t>
            </a:r>
          </a:p>
          <a:p>
            <a:pPr marL="1257300" lvl="2" indent="-342900">
              <a:buFont typeface="+mj-lt"/>
              <a:buAutoNum type="arabicPeriod"/>
            </a:pPr>
            <a:r>
              <a:rPr lang="fr-FR" sz="1400" dirty="0"/>
              <a:t>Site de l’ODE</a:t>
            </a:r>
          </a:p>
          <a:p>
            <a:pPr marL="1257300" lvl="2" indent="-342900">
              <a:buFont typeface="+mj-lt"/>
              <a:buAutoNum type="arabicPeriod"/>
            </a:pPr>
            <a:r>
              <a:rPr lang="fr-FR" sz="1400" dirty="0">
                <a:hlinkClick r:id="rId2"/>
              </a:rPr>
              <a:t>border@ibz.fgov.be</a:t>
            </a:r>
            <a:r>
              <a:rPr lang="fr-FR" sz="1400" dirty="0"/>
              <a:t> </a:t>
            </a:r>
            <a:endParaRPr lang="fr-BE" sz="1400" dirty="0"/>
          </a:p>
        </p:txBody>
      </p:sp>
    </p:spTree>
    <p:extLst>
      <p:ext uri="{BB962C8B-B14F-4D97-AF65-F5344CB8AC3E}">
        <p14:creationId xmlns:p14="http://schemas.microsoft.com/office/powerpoint/2010/main" val="3213152279"/>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208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ost-it, Produit en papier, Papier de bricolage, texte&#10;&#10;Description générée automatiquement">
            <a:extLst>
              <a:ext uri="{FF2B5EF4-FFF2-40B4-BE49-F238E27FC236}">
                <a16:creationId xmlns:a16="http://schemas.microsoft.com/office/drawing/2014/main" id="{DC4FBB1D-63A6-D25A-807B-5E1A6CD9A77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53319" y="172101"/>
            <a:ext cx="9285362" cy="6190241"/>
          </a:xfrm>
          <a:prstGeom prst="rect">
            <a:avLst/>
          </a:prstGeom>
        </p:spPr>
      </p:pic>
      <p:sp>
        <p:nvSpPr>
          <p:cNvPr id="4" name="ZoneTexte 3">
            <a:extLst>
              <a:ext uri="{FF2B5EF4-FFF2-40B4-BE49-F238E27FC236}">
                <a16:creationId xmlns:a16="http://schemas.microsoft.com/office/drawing/2014/main" id="{9E806C2A-FA29-D3B2-4243-57D1059A7505}"/>
              </a:ext>
            </a:extLst>
          </p:cNvPr>
          <p:cNvSpPr txBox="1"/>
          <p:nvPr/>
        </p:nvSpPr>
        <p:spPr>
          <a:xfrm>
            <a:off x="9026756" y="6362342"/>
            <a:ext cx="1952618" cy="215444"/>
          </a:xfrm>
          <a:prstGeom prst="rect">
            <a:avLst/>
          </a:prstGeom>
          <a:noFill/>
        </p:spPr>
        <p:txBody>
          <a:bodyPr wrap="square" rtlCol="0">
            <a:spAutoFit/>
          </a:bodyPr>
          <a:lstStyle/>
          <a:p>
            <a:r>
              <a:rPr lang="fr-BE" sz="800" dirty="0"/>
              <a:t>Photo: Aria Armoko/Shutterstock</a:t>
            </a:r>
          </a:p>
        </p:txBody>
      </p:sp>
    </p:spTree>
    <p:extLst>
      <p:ext uri="{BB962C8B-B14F-4D97-AF65-F5344CB8AC3E}">
        <p14:creationId xmlns:p14="http://schemas.microsoft.com/office/powerpoint/2010/main" val="2440704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64DE014-F7E2-49E3-9CB6-B3DE790D85B7}"/>
              </a:ext>
            </a:extLst>
          </p:cNvPr>
          <p:cNvSpPr>
            <a:spLocks noGrp="1"/>
          </p:cNvSpPr>
          <p:nvPr>
            <p:ph type="body" sz="quarter" idx="14"/>
          </p:nvPr>
        </p:nvSpPr>
        <p:spPr>
          <a:xfrm>
            <a:off x="1923138" y="3151188"/>
            <a:ext cx="4028550" cy="327668"/>
          </a:xfrm>
        </p:spPr>
        <p:txBody>
          <a:bodyPr/>
          <a:lstStyle/>
          <a:p>
            <a:r>
              <a:rPr lang="en-US" dirty="0" err="1"/>
              <a:t>Diplomatie.Belgium</a:t>
            </a:r>
            <a:endParaRPr lang="en-BE" dirty="0"/>
          </a:p>
        </p:txBody>
      </p:sp>
      <p:sp>
        <p:nvSpPr>
          <p:cNvPr id="3" name="Tijdelijke aanduiding voor tekst 2">
            <a:extLst>
              <a:ext uri="{FF2B5EF4-FFF2-40B4-BE49-F238E27FC236}">
                <a16:creationId xmlns:a16="http://schemas.microsoft.com/office/drawing/2014/main" id="{85A0DFB7-F202-48C9-B8AF-8F7A7B1213EC}"/>
              </a:ext>
            </a:extLst>
          </p:cNvPr>
          <p:cNvSpPr>
            <a:spLocks noGrp="1"/>
          </p:cNvSpPr>
          <p:nvPr>
            <p:ph type="body" sz="quarter" idx="15"/>
          </p:nvPr>
        </p:nvSpPr>
        <p:spPr>
          <a:xfrm>
            <a:off x="1923138" y="3657262"/>
            <a:ext cx="4028550" cy="326419"/>
          </a:xfrm>
        </p:spPr>
        <p:txBody>
          <a:bodyPr/>
          <a:lstStyle/>
          <a:p>
            <a:r>
              <a:rPr lang="en-US" dirty="0" err="1"/>
              <a:t>BelgiumMFA</a:t>
            </a:r>
            <a:endParaRPr lang="en-BE" dirty="0"/>
          </a:p>
        </p:txBody>
      </p:sp>
      <p:sp>
        <p:nvSpPr>
          <p:cNvPr id="4" name="Tijdelijke aanduiding voor tekst 3">
            <a:extLst>
              <a:ext uri="{FF2B5EF4-FFF2-40B4-BE49-F238E27FC236}">
                <a16:creationId xmlns:a16="http://schemas.microsoft.com/office/drawing/2014/main" id="{C871A37F-1160-4743-8318-B9204C8D4525}"/>
              </a:ext>
            </a:extLst>
          </p:cNvPr>
          <p:cNvSpPr>
            <a:spLocks noGrp="1"/>
          </p:cNvSpPr>
          <p:nvPr>
            <p:ph type="body" sz="quarter" idx="16"/>
          </p:nvPr>
        </p:nvSpPr>
        <p:spPr>
          <a:xfrm>
            <a:off x="1923138" y="4152383"/>
            <a:ext cx="4028550" cy="334535"/>
          </a:xfrm>
        </p:spPr>
        <p:txBody>
          <a:bodyPr/>
          <a:lstStyle/>
          <a:p>
            <a:r>
              <a:rPr lang="en-US" dirty="0" err="1"/>
              <a:t>BelgiumMFA</a:t>
            </a:r>
            <a:endParaRPr lang="en-BE" dirty="0"/>
          </a:p>
        </p:txBody>
      </p:sp>
      <p:sp>
        <p:nvSpPr>
          <p:cNvPr id="5" name="Tijdelijke aanduiding voor tekst 4">
            <a:extLst>
              <a:ext uri="{FF2B5EF4-FFF2-40B4-BE49-F238E27FC236}">
                <a16:creationId xmlns:a16="http://schemas.microsoft.com/office/drawing/2014/main" id="{C8D07E5A-EBBF-49F1-AA62-F73CFAD595F5}"/>
              </a:ext>
            </a:extLst>
          </p:cNvPr>
          <p:cNvSpPr>
            <a:spLocks noGrp="1"/>
          </p:cNvSpPr>
          <p:nvPr>
            <p:ph type="body" sz="quarter" idx="17"/>
          </p:nvPr>
        </p:nvSpPr>
        <p:spPr>
          <a:xfrm>
            <a:off x="1923138" y="4676011"/>
            <a:ext cx="4028550" cy="327668"/>
          </a:xfrm>
        </p:spPr>
        <p:txBody>
          <a:bodyPr/>
          <a:lstStyle/>
          <a:p>
            <a:r>
              <a:rPr lang="en-US" dirty="0"/>
              <a:t>Belgian Foreign Affairs</a:t>
            </a:r>
            <a:endParaRPr lang="en-BE" dirty="0"/>
          </a:p>
        </p:txBody>
      </p:sp>
      <p:sp>
        <p:nvSpPr>
          <p:cNvPr id="6" name="Tijdelijke aanduiding voor tekst 5">
            <a:extLst>
              <a:ext uri="{FF2B5EF4-FFF2-40B4-BE49-F238E27FC236}">
                <a16:creationId xmlns:a16="http://schemas.microsoft.com/office/drawing/2014/main" id="{30F81B4C-B8E0-4EBB-BDA3-8EDF2AFDE964}"/>
              </a:ext>
            </a:extLst>
          </p:cNvPr>
          <p:cNvSpPr>
            <a:spLocks noGrp="1"/>
          </p:cNvSpPr>
          <p:nvPr>
            <p:ph type="body" sz="quarter" idx="19"/>
          </p:nvPr>
        </p:nvSpPr>
        <p:spPr>
          <a:xfrm>
            <a:off x="1923138" y="5167313"/>
            <a:ext cx="4028550" cy="312416"/>
          </a:xfrm>
        </p:spPr>
        <p:txBody>
          <a:bodyPr/>
          <a:lstStyle/>
          <a:p>
            <a:r>
              <a:rPr lang="en-US" dirty="0" err="1"/>
              <a:t>BelgiumMFA</a:t>
            </a:r>
            <a:endParaRPr lang="en-BE" dirty="0"/>
          </a:p>
        </p:txBody>
      </p:sp>
      <p:sp>
        <p:nvSpPr>
          <p:cNvPr id="7" name="Tijdelijke aanduiding voor tekst 6">
            <a:extLst>
              <a:ext uri="{FF2B5EF4-FFF2-40B4-BE49-F238E27FC236}">
                <a16:creationId xmlns:a16="http://schemas.microsoft.com/office/drawing/2014/main" id="{AF466178-34C7-4811-AEE6-5FF17C697613}"/>
              </a:ext>
            </a:extLst>
          </p:cNvPr>
          <p:cNvSpPr>
            <a:spLocks noGrp="1"/>
          </p:cNvSpPr>
          <p:nvPr>
            <p:ph type="body" sz="quarter" idx="20"/>
          </p:nvPr>
        </p:nvSpPr>
        <p:spPr/>
        <p:txBody>
          <a:bodyPr/>
          <a:lstStyle/>
          <a:p>
            <a:r>
              <a:rPr lang="en-US" dirty="0"/>
              <a:t>Follow us</a:t>
            </a:r>
            <a:endParaRPr lang="en-BE" dirty="0"/>
          </a:p>
        </p:txBody>
      </p:sp>
      <p:sp>
        <p:nvSpPr>
          <p:cNvPr id="8" name="Tijdelijke aanduiding voor tekst 7">
            <a:extLst>
              <a:ext uri="{FF2B5EF4-FFF2-40B4-BE49-F238E27FC236}">
                <a16:creationId xmlns:a16="http://schemas.microsoft.com/office/drawing/2014/main" id="{242FB8CD-F97C-409D-A24D-6C169A353B02}"/>
              </a:ext>
            </a:extLst>
          </p:cNvPr>
          <p:cNvSpPr>
            <a:spLocks noGrp="1"/>
          </p:cNvSpPr>
          <p:nvPr>
            <p:ph type="body" sz="quarter" idx="21"/>
          </p:nvPr>
        </p:nvSpPr>
        <p:spPr>
          <a:xfrm>
            <a:off x="6716077" y="3158804"/>
            <a:ext cx="4104324" cy="327668"/>
          </a:xfrm>
        </p:spPr>
        <p:txBody>
          <a:bodyPr/>
          <a:lstStyle/>
          <a:p>
            <a:r>
              <a:rPr lang="en-US" dirty="0" err="1"/>
              <a:t>BelgiumMFA</a:t>
            </a:r>
            <a:endParaRPr lang="en-BE" dirty="0"/>
          </a:p>
        </p:txBody>
      </p:sp>
      <p:sp>
        <p:nvSpPr>
          <p:cNvPr id="9" name="Tijdelijke aanduiding voor tekst 8">
            <a:extLst>
              <a:ext uri="{FF2B5EF4-FFF2-40B4-BE49-F238E27FC236}">
                <a16:creationId xmlns:a16="http://schemas.microsoft.com/office/drawing/2014/main" id="{7BEBAF8C-7921-47DE-A755-0D8EA804B81E}"/>
              </a:ext>
            </a:extLst>
          </p:cNvPr>
          <p:cNvSpPr>
            <a:spLocks noGrp="1"/>
          </p:cNvSpPr>
          <p:nvPr>
            <p:ph type="body" sz="quarter" idx="22"/>
          </p:nvPr>
        </p:nvSpPr>
        <p:spPr>
          <a:xfrm>
            <a:off x="6716077" y="3664878"/>
            <a:ext cx="4104324" cy="326419"/>
          </a:xfrm>
        </p:spPr>
        <p:txBody>
          <a:bodyPr/>
          <a:lstStyle/>
          <a:p>
            <a:r>
              <a:rPr lang="en-US" dirty="0"/>
              <a:t>Let’s talk Foreign Affairs</a:t>
            </a:r>
            <a:endParaRPr lang="en-BE" dirty="0"/>
          </a:p>
        </p:txBody>
      </p:sp>
      <p:sp>
        <p:nvSpPr>
          <p:cNvPr id="10" name="Tijdelijke aanduiding voor tekst 9">
            <a:extLst>
              <a:ext uri="{FF2B5EF4-FFF2-40B4-BE49-F238E27FC236}">
                <a16:creationId xmlns:a16="http://schemas.microsoft.com/office/drawing/2014/main" id="{E0044560-59A9-4CC0-9982-FA2F1719D99B}"/>
              </a:ext>
            </a:extLst>
          </p:cNvPr>
          <p:cNvSpPr>
            <a:spLocks noGrp="1"/>
          </p:cNvSpPr>
          <p:nvPr>
            <p:ph type="body" sz="quarter" idx="23"/>
          </p:nvPr>
        </p:nvSpPr>
        <p:spPr>
          <a:xfrm>
            <a:off x="6716077" y="4159999"/>
            <a:ext cx="4104324" cy="334535"/>
          </a:xfrm>
        </p:spPr>
        <p:txBody>
          <a:bodyPr/>
          <a:lstStyle/>
          <a:p>
            <a:r>
              <a:rPr lang="en-US" dirty="0"/>
              <a:t>diplomatie.belgium.be</a:t>
            </a:r>
            <a:endParaRPr lang="en-BE" dirty="0"/>
          </a:p>
        </p:txBody>
      </p:sp>
      <p:sp>
        <p:nvSpPr>
          <p:cNvPr id="11" name="Tijdelijke aanduiding voor tekst 10">
            <a:extLst>
              <a:ext uri="{FF2B5EF4-FFF2-40B4-BE49-F238E27FC236}">
                <a16:creationId xmlns:a16="http://schemas.microsoft.com/office/drawing/2014/main" id="{231C45F2-B5A2-4E4A-9D18-B63689923D51}"/>
              </a:ext>
            </a:extLst>
          </p:cNvPr>
          <p:cNvSpPr>
            <a:spLocks noGrp="1"/>
          </p:cNvSpPr>
          <p:nvPr>
            <p:ph type="body" sz="quarter" idx="24"/>
          </p:nvPr>
        </p:nvSpPr>
        <p:spPr>
          <a:xfrm>
            <a:off x="6716077" y="4672193"/>
            <a:ext cx="4104324" cy="327668"/>
          </a:xfrm>
        </p:spPr>
        <p:txBody>
          <a:bodyPr/>
          <a:lstStyle/>
          <a:p>
            <a:r>
              <a:rPr lang="en-US" dirty="0"/>
              <a:t>focusonbelgium.be</a:t>
            </a:r>
            <a:endParaRPr lang="en-BE" dirty="0"/>
          </a:p>
        </p:txBody>
      </p:sp>
      <p:sp>
        <p:nvSpPr>
          <p:cNvPr id="12" name="Tijdelijke aanduiding voor tekst 11">
            <a:extLst>
              <a:ext uri="{FF2B5EF4-FFF2-40B4-BE49-F238E27FC236}">
                <a16:creationId xmlns:a16="http://schemas.microsoft.com/office/drawing/2014/main" id="{98F3F44F-32CA-4697-B820-184388971882}"/>
              </a:ext>
            </a:extLst>
          </p:cNvPr>
          <p:cNvSpPr>
            <a:spLocks noGrp="1"/>
          </p:cNvSpPr>
          <p:nvPr>
            <p:ph type="body" sz="quarter" idx="25"/>
          </p:nvPr>
        </p:nvSpPr>
        <p:spPr>
          <a:xfrm>
            <a:off x="6716077" y="5178747"/>
            <a:ext cx="4104324" cy="312416"/>
          </a:xfrm>
        </p:spPr>
        <p:txBody>
          <a:bodyPr/>
          <a:lstStyle/>
          <a:p>
            <a:r>
              <a:rPr lang="en-US" dirty="0"/>
              <a:t>contact@diplobel.fed.be</a:t>
            </a:r>
            <a:endParaRPr lang="en-BE" dirty="0"/>
          </a:p>
        </p:txBody>
      </p:sp>
      <p:pic>
        <p:nvPicPr>
          <p:cNvPr id="14" name="Graphic 13">
            <a:extLst>
              <a:ext uri="{FF2B5EF4-FFF2-40B4-BE49-F238E27FC236}">
                <a16:creationId xmlns:a16="http://schemas.microsoft.com/office/drawing/2014/main" id="{E640A886-41A2-4E63-8163-3B96A67061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0313" y="3128531"/>
            <a:ext cx="315000" cy="360000"/>
          </a:xfrm>
          <a:prstGeom prst="rect">
            <a:avLst/>
          </a:prstGeom>
        </p:spPr>
      </p:pic>
      <p:pic>
        <p:nvPicPr>
          <p:cNvPr id="15" name="Graphic 14">
            <a:extLst>
              <a:ext uri="{FF2B5EF4-FFF2-40B4-BE49-F238E27FC236}">
                <a16:creationId xmlns:a16="http://schemas.microsoft.com/office/drawing/2014/main" id="{B135C378-CADB-463D-8235-27CE2D5EEC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986" y="3633125"/>
            <a:ext cx="315001" cy="360000"/>
          </a:xfrm>
          <a:prstGeom prst="rect">
            <a:avLst/>
          </a:prstGeom>
        </p:spPr>
      </p:pic>
      <p:pic>
        <p:nvPicPr>
          <p:cNvPr id="17" name="Graphic 16">
            <a:extLst>
              <a:ext uri="{FF2B5EF4-FFF2-40B4-BE49-F238E27FC236}">
                <a16:creationId xmlns:a16="http://schemas.microsoft.com/office/drawing/2014/main" id="{F1D60910-692D-4E27-95AD-DFE1A63BA2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61037" y="3661790"/>
            <a:ext cx="288000" cy="329143"/>
          </a:xfrm>
          <a:prstGeom prst="rect">
            <a:avLst/>
          </a:prstGeom>
        </p:spPr>
      </p:pic>
      <p:pic>
        <p:nvPicPr>
          <p:cNvPr id="18" name="Graphic 17">
            <a:extLst>
              <a:ext uri="{FF2B5EF4-FFF2-40B4-BE49-F238E27FC236}">
                <a16:creationId xmlns:a16="http://schemas.microsoft.com/office/drawing/2014/main" id="{3018E0D9-2DDB-43BD-B22B-C9B54505BF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4986" y="4137719"/>
            <a:ext cx="315000" cy="360000"/>
          </a:xfrm>
          <a:prstGeom prst="rect">
            <a:avLst/>
          </a:prstGeom>
        </p:spPr>
      </p:pic>
      <p:pic>
        <p:nvPicPr>
          <p:cNvPr id="19" name="Graphic 18">
            <a:extLst>
              <a:ext uri="{FF2B5EF4-FFF2-40B4-BE49-F238E27FC236}">
                <a16:creationId xmlns:a16="http://schemas.microsoft.com/office/drawing/2014/main" id="{1B9C3983-5502-4A13-90D3-58EE0EBD63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54986" y="4642313"/>
            <a:ext cx="315000" cy="360000"/>
          </a:xfrm>
          <a:prstGeom prst="rect">
            <a:avLst/>
          </a:prstGeom>
        </p:spPr>
      </p:pic>
      <p:pic>
        <p:nvPicPr>
          <p:cNvPr id="20" name="Graphic 19">
            <a:extLst>
              <a:ext uri="{FF2B5EF4-FFF2-40B4-BE49-F238E27FC236}">
                <a16:creationId xmlns:a16="http://schemas.microsoft.com/office/drawing/2014/main" id="{7EF3EE1C-F68C-4360-81CE-A0B1C787202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54986" y="3128531"/>
            <a:ext cx="315000" cy="360000"/>
          </a:xfrm>
          <a:prstGeom prst="rect">
            <a:avLst/>
          </a:prstGeom>
        </p:spPr>
      </p:pic>
      <p:pic>
        <p:nvPicPr>
          <p:cNvPr id="22" name="Graphic 21">
            <a:extLst>
              <a:ext uri="{FF2B5EF4-FFF2-40B4-BE49-F238E27FC236}">
                <a16:creationId xmlns:a16="http://schemas.microsoft.com/office/drawing/2014/main" id="{CA30ABE7-B50B-4019-9A04-D5680C371E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54986" y="5143521"/>
            <a:ext cx="315000" cy="360000"/>
          </a:xfrm>
          <a:prstGeom prst="rect">
            <a:avLst/>
          </a:prstGeom>
        </p:spPr>
      </p:pic>
      <p:pic>
        <p:nvPicPr>
          <p:cNvPr id="31" name="Graphic 30">
            <a:extLst>
              <a:ext uri="{FF2B5EF4-FFF2-40B4-BE49-F238E27FC236}">
                <a16:creationId xmlns:a16="http://schemas.microsoft.com/office/drawing/2014/main" id="{CF0C1EDC-7A27-59A2-383D-594EBA200F9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40313" y="5167428"/>
            <a:ext cx="324000" cy="324000"/>
          </a:xfrm>
          <a:prstGeom prst="rect">
            <a:avLst/>
          </a:prstGeom>
        </p:spPr>
      </p:pic>
      <p:pic>
        <p:nvPicPr>
          <p:cNvPr id="32" name="Graphic 31">
            <a:extLst>
              <a:ext uri="{FF2B5EF4-FFF2-40B4-BE49-F238E27FC236}">
                <a16:creationId xmlns:a16="http://schemas.microsoft.com/office/drawing/2014/main" id="{D25D052F-3BC2-5628-41B3-17B0D8131F3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02537" y="4148289"/>
            <a:ext cx="405000" cy="324000"/>
          </a:xfrm>
          <a:prstGeom prst="rect">
            <a:avLst/>
          </a:prstGeom>
        </p:spPr>
      </p:pic>
      <p:pic>
        <p:nvPicPr>
          <p:cNvPr id="33" name="Graphic 32">
            <a:extLst>
              <a:ext uri="{FF2B5EF4-FFF2-40B4-BE49-F238E27FC236}">
                <a16:creationId xmlns:a16="http://schemas.microsoft.com/office/drawing/2014/main" id="{E689CD97-D61A-403E-63FD-50F2F530D93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02537" y="4641971"/>
            <a:ext cx="405000" cy="324000"/>
          </a:xfrm>
          <a:prstGeom prst="rect">
            <a:avLst/>
          </a:prstGeom>
        </p:spPr>
      </p:pic>
    </p:spTree>
    <p:extLst>
      <p:ext uri="{BB962C8B-B14F-4D97-AF65-F5344CB8AC3E}">
        <p14:creationId xmlns:p14="http://schemas.microsoft.com/office/powerpoint/2010/main" val="31095424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723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ELDEM\AppData\Local\Microsoft\Windows\Temporary Internet Files\Content.IE5\26UU68QX\world-map-1392489391AQP[1].jpg">
            <a:extLst>
              <a:ext uri="{FF2B5EF4-FFF2-40B4-BE49-F238E27FC236}">
                <a16:creationId xmlns:a16="http://schemas.microsoft.com/office/drawing/2014/main" id="{B20272B0-6467-ECC1-4FEB-7B2A5DF6290E}"/>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915521" y="132133"/>
            <a:ext cx="9960634" cy="659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a:xfrm>
            <a:off x="1575758" y="276046"/>
            <a:ext cx="9132499" cy="862642"/>
          </a:xfrm>
        </p:spPr>
        <p:txBody>
          <a:bodyPr>
            <a:normAutofit fontScale="90000"/>
          </a:bodyPr>
          <a:lstStyle/>
          <a:p>
            <a:pPr algn="ctr"/>
            <a:r>
              <a:rPr lang="fr-BE" sz="3100" dirty="0"/>
              <a:t>LE SPF AE DANS LE MONDE</a:t>
            </a:r>
            <a:br>
              <a:rPr lang="fr-BE" dirty="0"/>
            </a:br>
            <a:r>
              <a:rPr lang="fr-BE" sz="2700" dirty="0"/>
              <a:t>Un réseau de 115 “postes”</a:t>
            </a:r>
          </a:p>
        </p:txBody>
      </p:sp>
      <p:sp>
        <p:nvSpPr>
          <p:cNvPr id="5" name="TextBox 4">
            <a:extLst>
              <a:ext uri="{FF2B5EF4-FFF2-40B4-BE49-F238E27FC236}">
                <a16:creationId xmlns:a16="http://schemas.microsoft.com/office/drawing/2014/main" id="{184C5554-D7E0-9B95-D791-724210D6D643}"/>
              </a:ext>
            </a:extLst>
          </p:cNvPr>
          <p:cNvSpPr txBox="1"/>
          <p:nvPr/>
        </p:nvSpPr>
        <p:spPr>
          <a:xfrm>
            <a:off x="3089648" y="1895168"/>
            <a:ext cx="1939552" cy="369332"/>
          </a:xfrm>
          <a:prstGeom prst="rect">
            <a:avLst/>
          </a:prstGeom>
          <a:noFill/>
        </p:spPr>
        <p:txBody>
          <a:bodyPr wrap="square" rtlCol="0">
            <a:spAutoFit/>
          </a:bodyPr>
          <a:lstStyle/>
          <a:p>
            <a:r>
              <a:rPr lang="en-US" b="1" dirty="0"/>
              <a:t>87 Ambassades</a:t>
            </a:r>
          </a:p>
        </p:txBody>
      </p:sp>
      <p:sp>
        <p:nvSpPr>
          <p:cNvPr id="9" name="TextBox 8">
            <a:extLst>
              <a:ext uri="{FF2B5EF4-FFF2-40B4-BE49-F238E27FC236}">
                <a16:creationId xmlns:a16="http://schemas.microsoft.com/office/drawing/2014/main" id="{7EB86062-28ED-A209-BD38-744014072775}"/>
              </a:ext>
            </a:extLst>
          </p:cNvPr>
          <p:cNvSpPr txBox="1"/>
          <p:nvPr/>
        </p:nvSpPr>
        <p:spPr>
          <a:xfrm rot="634430">
            <a:off x="7265166" y="2079835"/>
            <a:ext cx="2788612" cy="369332"/>
          </a:xfrm>
          <a:prstGeom prst="rect">
            <a:avLst/>
          </a:prstGeom>
          <a:noFill/>
        </p:spPr>
        <p:txBody>
          <a:bodyPr wrap="square">
            <a:spAutoFit/>
          </a:bodyPr>
          <a:lstStyle/>
          <a:p>
            <a:r>
              <a:rPr lang="fr-BE" b="1" dirty="0"/>
              <a:t>15 Consulats généraux</a:t>
            </a:r>
          </a:p>
        </p:txBody>
      </p:sp>
      <p:sp>
        <p:nvSpPr>
          <p:cNvPr id="6" name="TextBox 5">
            <a:extLst>
              <a:ext uri="{FF2B5EF4-FFF2-40B4-BE49-F238E27FC236}">
                <a16:creationId xmlns:a16="http://schemas.microsoft.com/office/drawing/2014/main" id="{3C5DC19A-6246-1CAD-3CE9-DD899BCB0CA5}"/>
              </a:ext>
            </a:extLst>
          </p:cNvPr>
          <p:cNvSpPr txBox="1"/>
          <p:nvPr/>
        </p:nvSpPr>
        <p:spPr>
          <a:xfrm rot="20306476">
            <a:off x="1761899" y="3317505"/>
            <a:ext cx="1473680" cy="369332"/>
          </a:xfrm>
          <a:prstGeom prst="rect">
            <a:avLst/>
          </a:prstGeom>
          <a:noFill/>
        </p:spPr>
        <p:txBody>
          <a:bodyPr wrap="square">
            <a:spAutoFit/>
          </a:bodyPr>
          <a:lstStyle/>
          <a:p>
            <a:r>
              <a:rPr lang="en-US" b="1" dirty="0"/>
              <a:t>3 </a:t>
            </a:r>
            <a:r>
              <a:rPr lang="fr-BE" b="1" dirty="0"/>
              <a:t>Consulats</a:t>
            </a:r>
          </a:p>
        </p:txBody>
      </p:sp>
      <p:sp>
        <p:nvSpPr>
          <p:cNvPr id="8" name="TextBox 7">
            <a:extLst>
              <a:ext uri="{FF2B5EF4-FFF2-40B4-BE49-F238E27FC236}">
                <a16:creationId xmlns:a16="http://schemas.microsoft.com/office/drawing/2014/main" id="{C4F38D81-4B35-2304-206D-4820E6FC83E8}"/>
              </a:ext>
            </a:extLst>
          </p:cNvPr>
          <p:cNvSpPr txBox="1"/>
          <p:nvPr/>
        </p:nvSpPr>
        <p:spPr>
          <a:xfrm rot="20517568">
            <a:off x="7889797" y="4529212"/>
            <a:ext cx="3002985" cy="369332"/>
          </a:xfrm>
          <a:prstGeom prst="rect">
            <a:avLst/>
          </a:prstGeom>
          <a:noFill/>
        </p:spPr>
        <p:txBody>
          <a:bodyPr wrap="square">
            <a:spAutoFit/>
          </a:bodyPr>
          <a:lstStyle/>
          <a:p>
            <a:r>
              <a:rPr lang="en-US" b="1" dirty="0">
                <a:solidFill>
                  <a:srgbClr val="0070C0"/>
                </a:solidFill>
              </a:rPr>
              <a:t>308 </a:t>
            </a:r>
            <a:r>
              <a:rPr lang="fr-BE" b="1" dirty="0">
                <a:solidFill>
                  <a:srgbClr val="0070C0"/>
                </a:solidFill>
              </a:rPr>
              <a:t>Consulats honoraires</a:t>
            </a:r>
          </a:p>
        </p:txBody>
      </p:sp>
      <p:sp>
        <p:nvSpPr>
          <p:cNvPr id="11" name="TextBox 10">
            <a:extLst>
              <a:ext uri="{FF2B5EF4-FFF2-40B4-BE49-F238E27FC236}">
                <a16:creationId xmlns:a16="http://schemas.microsoft.com/office/drawing/2014/main" id="{7783EBA6-6C92-A3B6-DE47-F3BAEC8EAF31}"/>
              </a:ext>
            </a:extLst>
          </p:cNvPr>
          <p:cNvSpPr txBox="1"/>
          <p:nvPr/>
        </p:nvSpPr>
        <p:spPr>
          <a:xfrm rot="679180">
            <a:off x="4858108" y="4895104"/>
            <a:ext cx="2934419" cy="369332"/>
          </a:xfrm>
          <a:prstGeom prst="rect">
            <a:avLst/>
          </a:prstGeom>
          <a:noFill/>
        </p:spPr>
        <p:txBody>
          <a:bodyPr wrap="square">
            <a:spAutoFit/>
          </a:bodyPr>
          <a:lstStyle/>
          <a:p>
            <a:r>
              <a:rPr lang="en-US" b="1" dirty="0"/>
              <a:t>1 </a:t>
            </a:r>
            <a:r>
              <a:rPr lang="fr-BE" b="1" dirty="0"/>
              <a:t>Bureau diplomatique</a:t>
            </a:r>
          </a:p>
        </p:txBody>
      </p:sp>
      <p:sp>
        <p:nvSpPr>
          <p:cNvPr id="13" name="TextBox 12">
            <a:extLst>
              <a:ext uri="{FF2B5EF4-FFF2-40B4-BE49-F238E27FC236}">
                <a16:creationId xmlns:a16="http://schemas.microsoft.com/office/drawing/2014/main" id="{389B862F-65A0-03EA-272B-4B94E4CBA7FE}"/>
              </a:ext>
            </a:extLst>
          </p:cNvPr>
          <p:cNvSpPr txBox="1"/>
          <p:nvPr/>
        </p:nvSpPr>
        <p:spPr>
          <a:xfrm>
            <a:off x="4825541" y="3118567"/>
            <a:ext cx="3735237" cy="369332"/>
          </a:xfrm>
          <a:prstGeom prst="rect">
            <a:avLst/>
          </a:prstGeom>
          <a:noFill/>
        </p:spPr>
        <p:txBody>
          <a:bodyPr wrap="square">
            <a:spAutoFit/>
          </a:bodyPr>
          <a:lstStyle/>
          <a:p>
            <a:r>
              <a:rPr lang="en-US" b="1" dirty="0"/>
              <a:t>8 </a:t>
            </a:r>
            <a:r>
              <a:rPr lang="fr-BE" b="1" dirty="0"/>
              <a:t>Représentations permanentes</a:t>
            </a:r>
          </a:p>
        </p:txBody>
      </p:sp>
      <p:sp>
        <p:nvSpPr>
          <p:cNvPr id="15" name="TextBox 14">
            <a:extLst>
              <a:ext uri="{FF2B5EF4-FFF2-40B4-BE49-F238E27FC236}">
                <a16:creationId xmlns:a16="http://schemas.microsoft.com/office/drawing/2014/main" id="{8E6CBF44-A317-F18E-5512-7EAE7C132C5E}"/>
              </a:ext>
            </a:extLst>
          </p:cNvPr>
          <p:cNvSpPr txBox="1"/>
          <p:nvPr/>
        </p:nvSpPr>
        <p:spPr>
          <a:xfrm>
            <a:off x="2669380" y="5079770"/>
            <a:ext cx="1390044" cy="369332"/>
          </a:xfrm>
          <a:prstGeom prst="rect">
            <a:avLst/>
          </a:prstGeom>
          <a:noFill/>
        </p:spPr>
        <p:txBody>
          <a:bodyPr wrap="square">
            <a:spAutoFit/>
          </a:bodyPr>
          <a:lstStyle/>
          <a:p>
            <a:r>
              <a:rPr lang="en-US" b="1" dirty="0"/>
              <a:t>1 Bureau</a:t>
            </a:r>
          </a:p>
        </p:txBody>
      </p:sp>
    </p:spTree>
    <p:extLst>
      <p:ext uri="{BB962C8B-B14F-4D97-AF65-F5344CB8AC3E}">
        <p14:creationId xmlns:p14="http://schemas.microsoft.com/office/powerpoint/2010/main" val="2395827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childTnLst>
                          </p:cTn>
                        </p:par>
                        <p:par>
                          <p:cTn id="25" fill="hold">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13"/>
                                        </p:tgtEl>
                                        <p:attrNameLst>
                                          <p:attrName>r</p:attrName>
                                        </p:attrNameLst>
                                      </p:cBhvr>
                                    </p:animRot>
                                    <p:animRot by="-240000">
                                      <p:cBhvr>
                                        <p:cTn id="28" dur="200" fill="hold">
                                          <p:stCondLst>
                                            <p:cond delay="200"/>
                                          </p:stCondLst>
                                        </p:cTn>
                                        <p:tgtEl>
                                          <p:spTgt spid="13"/>
                                        </p:tgtEl>
                                        <p:attrNameLst>
                                          <p:attrName>r</p:attrName>
                                        </p:attrNameLst>
                                      </p:cBhvr>
                                    </p:animRot>
                                    <p:animRot by="240000">
                                      <p:cBhvr>
                                        <p:cTn id="29" dur="200" fill="hold">
                                          <p:stCondLst>
                                            <p:cond delay="400"/>
                                          </p:stCondLst>
                                        </p:cTn>
                                        <p:tgtEl>
                                          <p:spTgt spid="13"/>
                                        </p:tgtEl>
                                        <p:attrNameLst>
                                          <p:attrName>r</p:attrName>
                                        </p:attrNameLst>
                                      </p:cBhvr>
                                    </p:animRot>
                                    <p:animRot by="-240000">
                                      <p:cBhvr>
                                        <p:cTn id="30" dur="200" fill="hold">
                                          <p:stCondLst>
                                            <p:cond delay="600"/>
                                          </p:stCondLst>
                                        </p:cTn>
                                        <p:tgtEl>
                                          <p:spTgt spid="13"/>
                                        </p:tgtEl>
                                        <p:attrNameLst>
                                          <p:attrName>r</p:attrName>
                                        </p:attrNameLst>
                                      </p:cBhvr>
                                    </p:animRot>
                                    <p:animRot by="120000">
                                      <p:cBhvr>
                                        <p:cTn id="31" dur="200" fill="hold">
                                          <p:stCondLst>
                                            <p:cond delay="800"/>
                                          </p:stCondLst>
                                        </p:cTn>
                                        <p:tgtEl>
                                          <p:spTgt spid="13"/>
                                        </p:tgtEl>
                                        <p:attrNameLst>
                                          <p:attrName>r</p:attrName>
                                        </p:attrNameLst>
                                      </p:cBhvr>
                                    </p:animRot>
                                  </p:childTnLst>
                                </p:cTn>
                              </p:par>
                            </p:childTnLst>
                          </p:cTn>
                        </p:par>
                        <p:par>
                          <p:cTn id="32" fill="hold">
                            <p:stCondLst>
                              <p:cond delay="4000"/>
                            </p:stCondLst>
                            <p:childTnLst>
                              <p:par>
                                <p:cTn id="33" presetID="32" presetClass="emph" presetSubtype="0" fill="hold" grpId="0" nodeType="after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par>
                          <p:cTn id="39" fill="hold">
                            <p:stCondLst>
                              <p:cond delay="5000"/>
                            </p:stCondLst>
                            <p:childTnLst>
                              <p:par>
                                <p:cTn id="40" presetID="32" presetClass="emph" presetSubtype="0" fill="hold" grpId="0" nodeType="afterEffect">
                                  <p:stCondLst>
                                    <p:cond delay="0"/>
                                  </p:stCondLst>
                                  <p:childTnLst>
                                    <p:animRot by="120000">
                                      <p:cBhvr>
                                        <p:cTn id="41" dur="100" fill="hold">
                                          <p:stCondLst>
                                            <p:cond delay="0"/>
                                          </p:stCondLst>
                                        </p:cTn>
                                        <p:tgtEl>
                                          <p:spTgt spid="15"/>
                                        </p:tgtEl>
                                        <p:attrNameLst>
                                          <p:attrName>r</p:attrName>
                                        </p:attrNameLst>
                                      </p:cBhvr>
                                    </p:animRot>
                                    <p:animRot by="-240000">
                                      <p:cBhvr>
                                        <p:cTn id="42" dur="200" fill="hold">
                                          <p:stCondLst>
                                            <p:cond delay="200"/>
                                          </p:stCondLst>
                                        </p:cTn>
                                        <p:tgtEl>
                                          <p:spTgt spid="15"/>
                                        </p:tgtEl>
                                        <p:attrNameLst>
                                          <p:attrName>r</p:attrName>
                                        </p:attrNameLst>
                                      </p:cBhvr>
                                    </p:animRot>
                                    <p:animRot by="240000">
                                      <p:cBhvr>
                                        <p:cTn id="43" dur="200" fill="hold">
                                          <p:stCondLst>
                                            <p:cond delay="400"/>
                                          </p:stCondLst>
                                        </p:cTn>
                                        <p:tgtEl>
                                          <p:spTgt spid="15"/>
                                        </p:tgtEl>
                                        <p:attrNameLst>
                                          <p:attrName>r</p:attrName>
                                        </p:attrNameLst>
                                      </p:cBhvr>
                                    </p:animRot>
                                    <p:animRot by="-240000">
                                      <p:cBhvr>
                                        <p:cTn id="44" dur="200" fill="hold">
                                          <p:stCondLst>
                                            <p:cond delay="600"/>
                                          </p:stCondLst>
                                        </p:cTn>
                                        <p:tgtEl>
                                          <p:spTgt spid="15"/>
                                        </p:tgtEl>
                                        <p:attrNameLst>
                                          <p:attrName>r</p:attrName>
                                        </p:attrNameLst>
                                      </p:cBhvr>
                                    </p:animRot>
                                    <p:animRot by="120000">
                                      <p:cBhvr>
                                        <p:cTn id="45" dur="200" fill="hold">
                                          <p:stCondLst>
                                            <p:cond delay="800"/>
                                          </p:stCondLst>
                                        </p:cTn>
                                        <p:tgtEl>
                                          <p:spTgt spid="15"/>
                                        </p:tgtEl>
                                        <p:attrNameLst>
                                          <p:attrName>r</p:attrName>
                                        </p:attrNameLst>
                                      </p:cBhvr>
                                    </p:animRot>
                                  </p:childTnLst>
                                </p:cTn>
                              </p:par>
                            </p:childTnLst>
                          </p:cTn>
                        </p:par>
                        <p:par>
                          <p:cTn id="46" fill="hold">
                            <p:stCondLst>
                              <p:cond delay="6000"/>
                            </p:stCondLst>
                            <p:childTnLst>
                              <p:par>
                                <p:cTn id="47" presetID="32" presetClass="emph" presetSubtype="0" fill="hold" grpId="0" nodeType="afterEffect">
                                  <p:stCondLst>
                                    <p:cond delay="0"/>
                                  </p:stCondLst>
                                  <p:childTnLst>
                                    <p:animRot by="120000">
                                      <p:cBhvr>
                                        <p:cTn id="48" dur="100" fill="hold">
                                          <p:stCondLst>
                                            <p:cond delay="0"/>
                                          </p:stCondLst>
                                        </p:cTn>
                                        <p:tgtEl>
                                          <p:spTgt spid="8"/>
                                        </p:tgtEl>
                                        <p:attrNameLst>
                                          <p:attrName>r</p:attrName>
                                        </p:attrNameLst>
                                      </p:cBhvr>
                                    </p:animRot>
                                    <p:animRot by="-240000">
                                      <p:cBhvr>
                                        <p:cTn id="49" dur="200" fill="hold">
                                          <p:stCondLst>
                                            <p:cond delay="200"/>
                                          </p:stCondLst>
                                        </p:cTn>
                                        <p:tgtEl>
                                          <p:spTgt spid="8"/>
                                        </p:tgtEl>
                                        <p:attrNameLst>
                                          <p:attrName>r</p:attrName>
                                        </p:attrNameLst>
                                      </p:cBhvr>
                                    </p:animRot>
                                    <p:animRot by="240000">
                                      <p:cBhvr>
                                        <p:cTn id="50" dur="200" fill="hold">
                                          <p:stCondLst>
                                            <p:cond delay="400"/>
                                          </p:stCondLst>
                                        </p:cTn>
                                        <p:tgtEl>
                                          <p:spTgt spid="8"/>
                                        </p:tgtEl>
                                        <p:attrNameLst>
                                          <p:attrName>r</p:attrName>
                                        </p:attrNameLst>
                                      </p:cBhvr>
                                    </p:animRot>
                                    <p:animRot by="-240000">
                                      <p:cBhvr>
                                        <p:cTn id="51" dur="200" fill="hold">
                                          <p:stCondLst>
                                            <p:cond delay="600"/>
                                          </p:stCondLst>
                                        </p:cTn>
                                        <p:tgtEl>
                                          <p:spTgt spid="8"/>
                                        </p:tgtEl>
                                        <p:attrNameLst>
                                          <p:attrName>r</p:attrName>
                                        </p:attrNameLst>
                                      </p:cBhvr>
                                    </p:animRot>
                                    <p:animRot by="120000">
                                      <p:cBhvr>
                                        <p:cTn id="5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8" grpId="0"/>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C92A-09D6-444B-A463-4FB7CB8EBABB}"/>
              </a:ext>
            </a:extLst>
          </p:cNvPr>
          <p:cNvSpPr>
            <a:spLocks noGrp="1"/>
          </p:cNvSpPr>
          <p:nvPr>
            <p:ph type="title"/>
          </p:nvPr>
        </p:nvSpPr>
        <p:spPr/>
        <p:txBody>
          <a:bodyPr/>
          <a:lstStyle/>
          <a:p>
            <a:pPr algn="ctr"/>
            <a:r>
              <a:rPr lang="fr-BE" sz="2800" dirty="0"/>
              <a:t>CONSULS HONORAIRES</a:t>
            </a:r>
            <a:endParaRPr lang="en-BE" sz="2000" dirty="0"/>
          </a:p>
        </p:txBody>
      </p:sp>
      <p:sp>
        <p:nvSpPr>
          <p:cNvPr id="3" name="Tijdelijke aanduiding voor inhoud 2">
            <a:extLst>
              <a:ext uri="{FF2B5EF4-FFF2-40B4-BE49-F238E27FC236}">
                <a16:creationId xmlns:a16="http://schemas.microsoft.com/office/drawing/2014/main" id="{166BE59F-87B9-48FD-8208-A3190D5D0B7F}"/>
              </a:ext>
            </a:extLst>
          </p:cNvPr>
          <p:cNvSpPr>
            <a:spLocks noGrp="1"/>
          </p:cNvSpPr>
          <p:nvPr>
            <p:ph idx="1"/>
          </p:nvPr>
        </p:nvSpPr>
        <p:spPr>
          <a:xfrm>
            <a:off x="1335088" y="1870461"/>
            <a:ext cx="10020300" cy="3117078"/>
          </a:xfrm>
        </p:spPr>
        <p:txBody>
          <a:bodyPr>
            <a:normAutofit/>
          </a:bodyPr>
          <a:lstStyle/>
          <a:p>
            <a:r>
              <a:rPr lang="fr-BE" sz="2400" kern="100" dirty="0">
                <a:latin typeface="Times New Roman" panose="02020603050405020304" pitchFamily="18" charset="0"/>
                <a:ea typeface="Calibri" panose="020F0502020204030204" pitchFamily="34" charset="0"/>
                <a:cs typeface="Times New Roman" panose="02020603050405020304" pitchFamily="18" charset="0"/>
              </a:rPr>
              <a:t>Différence </a:t>
            </a:r>
            <a:r>
              <a:rPr lang="fr-BE" sz="2400" b="1" kern="100" dirty="0">
                <a:latin typeface="Times New Roman" panose="02020603050405020304" pitchFamily="18" charset="0"/>
                <a:ea typeface="Calibri" panose="020F0502020204030204" pitchFamily="34" charset="0"/>
                <a:cs typeface="Times New Roman" panose="02020603050405020304" pitchFamily="18" charset="0"/>
              </a:rPr>
              <a:t>poste consulaire de carrière </a:t>
            </a:r>
            <a:r>
              <a:rPr lang="fr-BE" sz="2400" kern="100" dirty="0">
                <a:latin typeface="Times New Roman" panose="02020603050405020304" pitchFamily="18" charset="0"/>
                <a:ea typeface="Calibri" panose="020F0502020204030204" pitchFamily="34" charset="0"/>
                <a:cs typeface="Times New Roman" panose="02020603050405020304" pitchFamily="18" charset="0"/>
              </a:rPr>
              <a:t>vs </a:t>
            </a:r>
            <a:r>
              <a:rPr lang="fr-BE" sz="2400" b="1" kern="100" dirty="0">
                <a:latin typeface="Times New Roman" panose="02020603050405020304" pitchFamily="18" charset="0"/>
                <a:ea typeface="Calibri" panose="020F0502020204030204" pitchFamily="34" charset="0"/>
                <a:cs typeface="Times New Roman" panose="02020603050405020304" pitchFamily="18" charset="0"/>
              </a:rPr>
              <a:t>poste consulaire honoraire</a:t>
            </a:r>
          </a:p>
          <a:p>
            <a:r>
              <a:rPr lang="fr-BE" sz="2400" b="1" kern="100" dirty="0">
                <a:latin typeface="Times New Roman" panose="02020603050405020304" pitchFamily="18" charset="0"/>
                <a:ea typeface="Calibri" panose="020F0502020204030204" pitchFamily="34" charset="0"/>
                <a:cs typeface="Times New Roman" panose="02020603050405020304" pitchFamily="18" charset="0"/>
              </a:rPr>
              <a:t>Compétences plus restreintes, principalement assistance d’urgence</a:t>
            </a:r>
          </a:p>
          <a:p>
            <a:r>
              <a:rPr lang="fr-BE" sz="2400" kern="100" dirty="0">
                <a:latin typeface="Times New Roman" panose="02020603050405020304" pitchFamily="18" charset="0"/>
                <a:ea typeface="Calibri" panose="020F0502020204030204" pitchFamily="34" charset="0"/>
                <a:cs typeface="Times New Roman" panose="02020603050405020304" pitchFamily="18" charset="0"/>
              </a:rPr>
              <a:t>Points de relais – couverture géographique plus large</a:t>
            </a:r>
          </a:p>
          <a:p>
            <a:r>
              <a:rPr lang="fr-BE" sz="2400" kern="100" dirty="0">
                <a:latin typeface="Times New Roman" panose="02020603050405020304" pitchFamily="18" charset="0"/>
                <a:ea typeface="Calibri" panose="020F0502020204030204" pitchFamily="34" charset="0"/>
                <a:cs typeface="Times New Roman" panose="02020603050405020304" pitchFamily="18" charset="0"/>
              </a:rPr>
              <a:t>Possèdent rarement la nationalité belge</a:t>
            </a:r>
          </a:p>
          <a:p>
            <a:r>
              <a:rPr lang="fr-BE" sz="2400" b="1" kern="100" dirty="0">
                <a:effectLst/>
                <a:latin typeface="Times New Roman" panose="02020603050405020304" pitchFamily="18" charset="0"/>
                <a:ea typeface="Calibri" panose="020F0502020204030204" pitchFamily="34" charset="0"/>
                <a:cs typeface="Times New Roman" panose="02020603050405020304" pitchFamily="18" charset="0"/>
              </a:rPr>
              <a:t>A titre bénévole – activités professionnelles propres </a:t>
            </a:r>
          </a:p>
          <a:p>
            <a:r>
              <a:rPr lang="fr-BE" sz="2400" kern="100" dirty="0">
                <a:latin typeface="Times New Roman" panose="02020603050405020304" pitchFamily="18" charset="0"/>
                <a:ea typeface="Calibri" panose="020F0502020204030204" pitchFamily="34" charset="0"/>
                <a:cs typeface="Times New Roman" panose="02020603050405020304" pitchFamily="18" charset="0"/>
              </a:rPr>
              <a:t>Chiffres non permanents – fermetures / ouvertures de postes </a:t>
            </a:r>
            <a:endParaRPr lang="en-BE" sz="2400" dirty="0"/>
          </a:p>
        </p:txBody>
      </p:sp>
    </p:spTree>
    <p:extLst>
      <p:ext uri="{BB962C8B-B14F-4D97-AF65-F5344CB8AC3E}">
        <p14:creationId xmlns:p14="http://schemas.microsoft.com/office/powerpoint/2010/main" val="15507289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9D164-FAAF-033D-6A02-6ADF50DFA8D6}"/>
            </a:ext>
          </a:extLst>
        </p:cNvPr>
        <p:cNvGrpSpPr/>
        <p:nvPr/>
      </p:nvGrpSpPr>
      <p:grpSpPr>
        <a:xfrm>
          <a:off x="0" y="0"/>
          <a:ext cx="0" cy="0"/>
          <a:chOff x="0" y="0"/>
          <a:chExt cx="0" cy="0"/>
        </a:xfrm>
      </p:grpSpPr>
      <p:pic>
        <p:nvPicPr>
          <p:cNvPr id="4" name="Picture 2" descr="C:\Users\VELDEM\AppData\Local\Microsoft\Windows\Temporary Internet Files\Content.IE5\26UU68QX\world-map-1392489391AQP[1].jpg">
            <a:extLst>
              <a:ext uri="{FF2B5EF4-FFF2-40B4-BE49-F238E27FC236}">
                <a16:creationId xmlns:a16="http://schemas.microsoft.com/office/drawing/2014/main" id="{705B9682-BC5E-0759-24C7-D222971FDA1E}"/>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1161690" y="132133"/>
            <a:ext cx="9960634" cy="659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CABC22A-D408-C8F7-085A-C891C777DFD8}"/>
              </a:ext>
            </a:extLst>
          </p:cNvPr>
          <p:cNvSpPr>
            <a:spLocks noGrp="1"/>
          </p:cNvSpPr>
          <p:nvPr>
            <p:ph type="title"/>
          </p:nvPr>
        </p:nvSpPr>
        <p:spPr>
          <a:xfrm>
            <a:off x="1575758" y="276046"/>
            <a:ext cx="9132499" cy="862642"/>
          </a:xfrm>
        </p:spPr>
        <p:txBody>
          <a:bodyPr/>
          <a:lstStyle/>
          <a:p>
            <a:pPr algn="ctr"/>
            <a:r>
              <a:rPr lang="fr-BE" dirty="0"/>
              <a:t>Les Belges à l’étranger</a:t>
            </a:r>
          </a:p>
        </p:txBody>
      </p:sp>
      <p:sp>
        <p:nvSpPr>
          <p:cNvPr id="5" name="TextBox 4">
            <a:extLst>
              <a:ext uri="{FF2B5EF4-FFF2-40B4-BE49-F238E27FC236}">
                <a16:creationId xmlns:a16="http://schemas.microsoft.com/office/drawing/2014/main" id="{AEC14EEB-66C9-0C88-71EF-49C597BB756F}"/>
              </a:ext>
            </a:extLst>
          </p:cNvPr>
          <p:cNvSpPr txBox="1"/>
          <p:nvPr/>
        </p:nvSpPr>
        <p:spPr>
          <a:xfrm>
            <a:off x="2400300" y="1564257"/>
            <a:ext cx="8307957"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4A53"/>
                </a:solidFill>
                <a:effectLst/>
                <a:uLnTx/>
                <a:uFillTx/>
                <a:latin typeface="Lora"/>
                <a:ea typeface="+mn-ea"/>
                <a:cs typeface="+mn-cs"/>
              </a:rPr>
              <a:t>+/- </a:t>
            </a:r>
            <a:r>
              <a:rPr kumimoji="0" lang="en-US" sz="2400" b="1" i="0" u="none" strike="noStrike" kern="1200" cap="none" spc="0" normalizeH="0" baseline="0" noProof="0" dirty="0">
                <a:ln>
                  <a:noFill/>
                </a:ln>
                <a:solidFill>
                  <a:srgbClr val="3F4A53"/>
                </a:solidFill>
                <a:effectLst/>
                <a:uLnTx/>
                <a:uFillTx/>
                <a:latin typeface="Lora"/>
                <a:ea typeface="+mn-ea"/>
                <a:cs typeface="+mn-cs"/>
              </a:rPr>
              <a:t>11 millions de </a:t>
            </a:r>
            <a:r>
              <a:rPr kumimoji="0" lang="fr-BE" sz="2400" b="1" i="0" u="none" strike="noStrike" kern="1200" cap="none" spc="0" normalizeH="0" baseline="0" noProof="0" dirty="0">
                <a:ln>
                  <a:noFill/>
                </a:ln>
                <a:solidFill>
                  <a:srgbClr val="3F4A53"/>
                </a:solidFill>
                <a:effectLst/>
                <a:uLnTx/>
                <a:uFillTx/>
                <a:latin typeface="Lora"/>
                <a:ea typeface="+mn-ea"/>
                <a:cs typeface="+mn-cs"/>
              </a:rPr>
              <a:t>Belges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4A53"/>
              </a:solidFill>
              <a:effectLst/>
              <a:uLnTx/>
              <a:uFillTx/>
              <a:latin typeface="Lo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FF0000"/>
                </a:solidFill>
                <a:latin typeface="Lora"/>
              </a:rPr>
              <a:t>? </a:t>
            </a:r>
            <a:r>
              <a:rPr kumimoji="0" lang="fr-FR" sz="2400" b="1" i="0" u="none" strike="noStrike" kern="1200" cap="none" spc="0" normalizeH="0" baseline="0" noProof="0" dirty="0">
                <a:ln>
                  <a:noFill/>
                </a:ln>
                <a:solidFill>
                  <a:srgbClr val="FF0000"/>
                </a:solidFill>
                <a:effectLst/>
                <a:uLnTx/>
                <a:uFillTx/>
                <a:latin typeface="Lora"/>
              </a:rPr>
              <a:t> Belges inscrits </a:t>
            </a:r>
            <a:r>
              <a:rPr kumimoji="0" lang="fr-FR" sz="2400" b="1" i="0" u="none" strike="noStrike" kern="1200" cap="none" spc="0" normalizeH="0" baseline="0" noProof="0" dirty="0">
                <a:ln>
                  <a:noFill/>
                </a:ln>
                <a:solidFill>
                  <a:srgbClr val="3F4A53"/>
                </a:solidFill>
                <a:effectLst/>
                <a:uLnTx/>
                <a:uFillTx/>
                <a:latin typeface="Lora"/>
              </a:rPr>
              <a:t>dans les registres consulaires de population à l’étranger</a:t>
            </a:r>
            <a:r>
              <a:rPr kumimoji="0" lang="fr-FR" sz="2400" b="0" i="0" u="none" strike="noStrike" kern="1200" cap="none" spc="0" normalizeH="0" baseline="0" noProof="0" dirty="0">
                <a:ln>
                  <a:noFill/>
                </a:ln>
                <a:solidFill>
                  <a:srgbClr val="3F4A53"/>
                </a:solidFill>
                <a:effectLst/>
                <a:uLnTx/>
                <a:uFillTx/>
                <a:latin typeface="Lora"/>
                <a:ea typeface="+mn-ea"/>
                <a:cs typeface="+mn-cs"/>
              </a:rPr>
              <a:t>. </a:t>
            </a:r>
            <a:r>
              <a:rPr kumimoji="0" lang="fr-FR" sz="1000" b="0" i="0" u="none" strike="noStrike" kern="1200" cap="none" spc="0" normalizeH="0" baseline="0" noProof="0" dirty="0">
                <a:ln>
                  <a:noFill/>
                </a:ln>
                <a:solidFill>
                  <a:srgbClr val="3F4A53"/>
                </a:solidFill>
                <a:effectLst/>
                <a:uLnTx/>
                <a:uFillTx/>
                <a:latin typeface="Lora"/>
                <a:ea typeface="+mn-ea"/>
                <a:cs typeface="+mn-cs"/>
              </a:rPr>
              <a:t>(20/2/26)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rgbClr val="3F4A53"/>
              </a:solidFill>
              <a:latin typeface="Lor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rgbClr val="3F4A53"/>
              </a:solidFill>
              <a:latin typeface="Lor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F4A53"/>
              </a:solidFill>
              <a:effectLst/>
              <a:uLnTx/>
              <a:uFillTx/>
              <a:latin typeface="Lo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rgbClr val="3F4A53"/>
              </a:solidFill>
              <a:latin typeface="Lor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F4A53"/>
              </a:solidFill>
              <a:effectLst/>
              <a:uLnTx/>
              <a:uFillTx/>
              <a:latin typeface="Lo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rgbClr val="3F4A53"/>
              </a:solidFill>
              <a:latin typeface="Lor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F4A53"/>
              </a:solidFill>
              <a:effectLst/>
              <a:uLnTx/>
              <a:uFillTx/>
              <a:latin typeface="Lo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solidFill>
                <a:srgbClr val="3F4A53"/>
              </a:solidFill>
              <a:latin typeface="Lor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F4A53"/>
              </a:solidFill>
              <a:effectLst/>
              <a:uLnTx/>
              <a:uFillTx/>
              <a:latin typeface="Lo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3F4A53"/>
              </a:solidFill>
              <a:effectLst/>
              <a:uLnTx/>
              <a:uFillTx/>
              <a:latin typeface="Lo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3F4A53"/>
                </a:solidFill>
                <a:effectLst/>
                <a:uLnTx/>
                <a:uFillTx/>
                <a:latin typeface="Lora"/>
                <a:ea typeface="+mn-ea"/>
                <a:cs typeface="+mn-cs"/>
              </a:rPr>
              <a:t>          </a:t>
            </a:r>
            <a:endParaRPr kumimoji="0" lang="en-US" sz="1800" b="0" i="0" u="none" strike="noStrike" kern="1200" cap="none" spc="0" normalizeH="0" baseline="0" noProof="0" dirty="0">
              <a:ln>
                <a:noFill/>
              </a:ln>
              <a:solidFill>
                <a:srgbClr val="3F4A53"/>
              </a:solidFill>
              <a:effectLst/>
              <a:uLnTx/>
              <a:uFillTx/>
              <a:latin typeface="Lo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4A53"/>
                </a:solidFill>
                <a:effectLst/>
                <a:uLnTx/>
                <a:uFillTx/>
                <a:latin typeface="Lora"/>
                <a:ea typeface="+mn-ea"/>
                <a:cs typeface="+mn-cs"/>
              </a:rPr>
              <a:t> </a:t>
            </a:r>
            <a:endParaRPr kumimoji="0" lang="en-BE" sz="1800" b="0" i="0" u="none" strike="noStrike" kern="1200" cap="none" spc="0" normalizeH="0" baseline="0" noProof="0" dirty="0">
              <a:ln>
                <a:noFill/>
              </a:ln>
              <a:solidFill>
                <a:srgbClr val="3F4A53"/>
              </a:solidFill>
              <a:effectLst/>
              <a:uLnTx/>
              <a:uFillTx/>
              <a:latin typeface="Lora"/>
              <a:ea typeface="+mn-ea"/>
              <a:cs typeface="+mn-cs"/>
            </a:endParaRPr>
          </a:p>
        </p:txBody>
      </p:sp>
      <p:sp>
        <p:nvSpPr>
          <p:cNvPr id="6" name="Arrow: Curved Right 5">
            <a:extLst>
              <a:ext uri="{FF2B5EF4-FFF2-40B4-BE49-F238E27FC236}">
                <a16:creationId xmlns:a16="http://schemas.microsoft.com/office/drawing/2014/main" id="{E4CA81B4-C101-B93E-79DE-1CE0B3FF432F}"/>
              </a:ext>
            </a:extLst>
          </p:cNvPr>
          <p:cNvSpPr/>
          <p:nvPr/>
        </p:nvSpPr>
        <p:spPr>
          <a:xfrm>
            <a:off x="1927766" y="2047098"/>
            <a:ext cx="379562" cy="32205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srgbClr val="3F4A53"/>
              </a:solidFill>
              <a:effectLst/>
              <a:uLnTx/>
              <a:uFillTx/>
              <a:latin typeface="Lora"/>
              <a:ea typeface="+mn-ea"/>
              <a:cs typeface="+mn-cs"/>
            </a:endParaRPr>
          </a:p>
        </p:txBody>
      </p:sp>
    </p:spTree>
    <p:extLst>
      <p:ext uri="{BB962C8B-B14F-4D97-AF65-F5344CB8AC3E}">
        <p14:creationId xmlns:p14="http://schemas.microsoft.com/office/powerpoint/2010/main" val="1485709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vertical)">
                                      <p:cBhvr>
                                        <p:cTn id="12" dur="500"/>
                                        <p:tgtEl>
                                          <p:spTgt spid="5">
                                            <p:txEl>
                                              <p:pRg st="0" end="0"/>
                                            </p:txEl>
                                          </p:spTgt>
                                        </p:tgtEl>
                                      </p:cBhvr>
                                    </p:animEffect>
                                  </p:childTnLst>
                                </p:cTn>
                              </p:par>
                            </p:childTnLst>
                          </p:cTn>
                        </p:par>
                        <p:par>
                          <p:cTn id="13" fill="hold">
                            <p:stCondLst>
                              <p:cond delay="500"/>
                            </p:stCondLst>
                            <p:childTnLst>
                              <p:par>
                                <p:cTn id="14" presetID="4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anim calcmode="lin" valueType="num">
                                      <p:cBhvr>
                                        <p:cTn id="17" dur="750" fill="hold"/>
                                        <p:tgtEl>
                                          <p:spTgt spid="6"/>
                                        </p:tgtEl>
                                        <p:attrNameLst>
                                          <p:attrName>ppt_w</p:attrName>
                                        </p:attrNameLst>
                                      </p:cBhvr>
                                      <p:tavLst>
                                        <p:tav tm="0" fmla="#ppt_w*sin(2.5*pi*$)">
                                          <p:val>
                                            <p:fltVal val="0"/>
                                          </p:val>
                                        </p:tav>
                                        <p:tav tm="100000">
                                          <p:val>
                                            <p:fltVal val="1"/>
                                          </p:val>
                                        </p:tav>
                                      </p:tavLst>
                                    </p:anim>
                                    <p:anim calcmode="lin" valueType="num">
                                      <p:cBhvr>
                                        <p:cTn id="18" dur="75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4" presetClass="entr" presetSubtype="5"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247AB-9E9A-1FE6-0402-8F3B2469D691}"/>
            </a:ext>
          </a:extLst>
        </p:cNvPr>
        <p:cNvGrpSpPr/>
        <p:nvPr/>
      </p:nvGrpSpPr>
      <p:grpSpPr>
        <a:xfrm>
          <a:off x="0" y="0"/>
          <a:ext cx="0" cy="0"/>
          <a:chOff x="0" y="0"/>
          <a:chExt cx="0" cy="0"/>
        </a:xfrm>
      </p:grpSpPr>
      <p:pic>
        <p:nvPicPr>
          <p:cNvPr id="4" name="Picture 2" descr="C:\Users\VELDEM\AppData\Local\Microsoft\Windows\Temporary Internet Files\Content.IE5\26UU68QX\world-map-1392489391AQP[1].jpg">
            <a:extLst>
              <a:ext uri="{FF2B5EF4-FFF2-40B4-BE49-F238E27FC236}">
                <a16:creationId xmlns:a16="http://schemas.microsoft.com/office/drawing/2014/main" id="{C13488B7-84BE-B825-98DE-20FC5E87D8C8}"/>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1161690" y="132133"/>
            <a:ext cx="9960634" cy="659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B60A7D1-5719-048C-14F3-0A550D0AF248}"/>
              </a:ext>
            </a:extLst>
          </p:cNvPr>
          <p:cNvSpPr>
            <a:spLocks noGrp="1"/>
          </p:cNvSpPr>
          <p:nvPr>
            <p:ph type="title"/>
          </p:nvPr>
        </p:nvSpPr>
        <p:spPr>
          <a:xfrm>
            <a:off x="1575758" y="276046"/>
            <a:ext cx="9132499" cy="862642"/>
          </a:xfrm>
        </p:spPr>
        <p:txBody>
          <a:bodyPr/>
          <a:lstStyle/>
          <a:p>
            <a:pPr algn="ctr"/>
            <a:r>
              <a:rPr lang="fr-BE" dirty="0"/>
              <a:t>Les Belges à l’étranger</a:t>
            </a:r>
          </a:p>
        </p:txBody>
      </p:sp>
      <p:sp>
        <p:nvSpPr>
          <p:cNvPr id="5" name="TextBox 4">
            <a:extLst>
              <a:ext uri="{FF2B5EF4-FFF2-40B4-BE49-F238E27FC236}">
                <a16:creationId xmlns:a16="http://schemas.microsoft.com/office/drawing/2014/main" id="{0397CF83-8AB1-9A6E-F17E-EAA7A4721A85}"/>
              </a:ext>
            </a:extLst>
          </p:cNvPr>
          <p:cNvSpPr txBox="1"/>
          <p:nvPr/>
        </p:nvSpPr>
        <p:spPr>
          <a:xfrm>
            <a:off x="2400300" y="1564257"/>
            <a:ext cx="8307957" cy="2123658"/>
          </a:xfrm>
          <a:prstGeom prst="rect">
            <a:avLst/>
          </a:prstGeom>
          <a:noFill/>
        </p:spPr>
        <p:txBody>
          <a:bodyPr wrap="square" rtlCol="0">
            <a:spAutoFit/>
          </a:bodyPr>
          <a:lstStyle/>
          <a:p>
            <a:r>
              <a:rPr lang="en-US" sz="2400" dirty="0"/>
              <a:t>+/- 11 millions de </a:t>
            </a:r>
            <a:r>
              <a:rPr lang="fr-BE" sz="2400" dirty="0"/>
              <a:t>Belges</a:t>
            </a:r>
          </a:p>
          <a:p>
            <a:endParaRPr lang="en-US" sz="2400" dirty="0"/>
          </a:p>
          <a:p>
            <a:r>
              <a:rPr lang="fr-FR" sz="2400" b="1" dirty="0">
                <a:solidFill>
                  <a:srgbClr val="3F4A53"/>
                </a:solidFill>
              </a:rPr>
              <a:t>568.599</a:t>
            </a:r>
            <a:r>
              <a:rPr lang="fr-FR" sz="2400" b="1" dirty="0"/>
              <a:t> Belges inscrits </a:t>
            </a:r>
            <a:r>
              <a:rPr lang="fr-FR" sz="2400" dirty="0"/>
              <a:t>dans les registres consulaires de population à l’étranger. </a:t>
            </a:r>
            <a:r>
              <a:rPr lang="fr-FR" sz="1000" dirty="0"/>
              <a:t>(20/2/26)</a:t>
            </a:r>
          </a:p>
          <a:p>
            <a:r>
              <a:rPr lang="fr-FR" dirty="0"/>
              <a:t>          </a:t>
            </a:r>
            <a:endParaRPr lang="en-US" dirty="0"/>
          </a:p>
          <a:p>
            <a:r>
              <a:rPr lang="en-US" dirty="0"/>
              <a:t> </a:t>
            </a:r>
            <a:endParaRPr lang="en-BE" dirty="0"/>
          </a:p>
        </p:txBody>
      </p:sp>
      <p:sp>
        <p:nvSpPr>
          <p:cNvPr id="6" name="Arrow: Curved Right 5">
            <a:extLst>
              <a:ext uri="{FF2B5EF4-FFF2-40B4-BE49-F238E27FC236}">
                <a16:creationId xmlns:a16="http://schemas.microsoft.com/office/drawing/2014/main" id="{5EA1DBD1-65DA-CC40-0BA2-8F35131085B1}"/>
              </a:ext>
            </a:extLst>
          </p:cNvPr>
          <p:cNvSpPr/>
          <p:nvPr/>
        </p:nvSpPr>
        <p:spPr>
          <a:xfrm>
            <a:off x="1927766" y="2047098"/>
            <a:ext cx="379562" cy="32205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graphicFrame>
        <p:nvGraphicFramePr>
          <p:cNvPr id="13" name="Table 12">
            <a:extLst>
              <a:ext uri="{FF2B5EF4-FFF2-40B4-BE49-F238E27FC236}">
                <a16:creationId xmlns:a16="http://schemas.microsoft.com/office/drawing/2014/main" id="{79B59322-3FE2-248B-3D03-D6D5F13E2294}"/>
              </a:ext>
            </a:extLst>
          </p:cNvPr>
          <p:cNvGraphicFramePr>
            <a:graphicFrameLocks noGrp="1"/>
          </p:cNvGraphicFramePr>
          <p:nvPr>
            <p:extLst>
              <p:ext uri="{D42A27DB-BD31-4B8C-83A1-F6EECF244321}">
                <p14:modId xmlns:p14="http://schemas.microsoft.com/office/powerpoint/2010/main" val="2212587389"/>
              </p:ext>
            </p:extLst>
          </p:nvPr>
        </p:nvGraphicFramePr>
        <p:xfrm>
          <a:off x="2400300" y="3338664"/>
          <a:ext cx="8128000" cy="2659041"/>
        </p:xfrm>
        <a:graphic>
          <a:graphicData uri="http://schemas.openxmlformats.org/drawingml/2006/table">
            <a:tbl>
              <a:tblPr firstRow="1" bandRow="1">
                <a:tableStyleId>{7DF18680-E054-41AD-8BC1-D1AEF772440D}</a:tableStyleId>
              </a:tblPr>
              <a:tblGrid>
                <a:gridCol w="2032000">
                  <a:extLst>
                    <a:ext uri="{9D8B030D-6E8A-4147-A177-3AD203B41FA5}">
                      <a16:colId xmlns:a16="http://schemas.microsoft.com/office/drawing/2014/main" val="3301612658"/>
                    </a:ext>
                  </a:extLst>
                </a:gridCol>
                <a:gridCol w="2032000">
                  <a:extLst>
                    <a:ext uri="{9D8B030D-6E8A-4147-A177-3AD203B41FA5}">
                      <a16:colId xmlns:a16="http://schemas.microsoft.com/office/drawing/2014/main" val="674769038"/>
                    </a:ext>
                  </a:extLst>
                </a:gridCol>
                <a:gridCol w="2032000">
                  <a:extLst>
                    <a:ext uri="{9D8B030D-6E8A-4147-A177-3AD203B41FA5}">
                      <a16:colId xmlns:a16="http://schemas.microsoft.com/office/drawing/2014/main" val="3859368834"/>
                    </a:ext>
                  </a:extLst>
                </a:gridCol>
                <a:gridCol w="2032000">
                  <a:extLst>
                    <a:ext uri="{9D8B030D-6E8A-4147-A177-3AD203B41FA5}">
                      <a16:colId xmlns:a16="http://schemas.microsoft.com/office/drawing/2014/main" val="2492936339"/>
                    </a:ext>
                  </a:extLst>
                </a:gridCol>
              </a:tblGrid>
              <a:tr h="370840">
                <a:tc gridSpan="2">
                  <a:txBody>
                    <a:bodyPr/>
                    <a:lstStyle/>
                    <a:p>
                      <a:r>
                        <a:rPr lang="fr-BE" noProof="0" dirty="0">
                          <a:solidFill>
                            <a:srgbClr val="917562"/>
                          </a:solidFill>
                        </a:rPr>
                        <a:t>Belges à l’étranger (20/2/26)</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tc gridSpan="2">
                  <a:txBody>
                    <a:bodyPr/>
                    <a:lstStyle/>
                    <a:p>
                      <a:endParaRPr lang="fr-BE" noProof="0" dirty="0"/>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extLst>
                  <a:ext uri="{0D108BD9-81ED-4DB2-BD59-A6C34878D82A}">
                    <a16:rowId xmlns:a16="http://schemas.microsoft.com/office/drawing/2014/main" val="41876182"/>
                  </a:ext>
                </a:extLst>
              </a:tr>
              <a:tr h="434001">
                <a:tc gridSpan="2">
                  <a:txBody>
                    <a:bodyPr/>
                    <a:lstStyle/>
                    <a:p>
                      <a:r>
                        <a:rPr lang="fr-BE" b="1" noProof="0" dirty="0">
                          <a:solidFill>
                            <a:srgbClr val="FF0000"/>
                          </a:solidFill>
                        </a:rPr>
                        <a:t>En Europe </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tc gridSpan="2">
                  <a:txBody>
                    <a:bodyPr/>
                    <a:lstStyle/>
                    <a:p>
                      <a:r>
                        <a:rPr lang="fr-BE" b="1" noProof="0" dirty="0">
                          <a:solidFill>
                            <a:srgbClr val="FF0000"/>
                          </a:solidFill>
                        </a:rPr>
                        <a:t>Hors Europe </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hMerge="1">
                  <a:txBody>
                    <a:bodyPr/>
                    <a:lstStyle/>
                    <a:p>
                      <a:endParaRPr lang="fr-BE"/>
                    </a:p>
                  </a:txBody>
                  <a:tcPr/>
                </a:tc>
                <a:extLst>
                  <a:ext uri="{0D108BD9-81ED-4DB2-BD59-A6C34878D82A}">
                    <a16:rowId xmlns:a16="http://schemas.microsoft.com/office/drawing/2014/main" val="2178570648"/>
                  </a:ext>
                </a:extLst>
              </a:tr>
              <a:tr h="370840">
                <a:tc>
                  <a:txBody>
                    <a:bodyPr/>
                    <a:lstStyle/>
                    <a:p>
                      <a:r>
                        <a:rPr lang="fr-BE" sz="1600" noProof="0" dirty="0">
                          <a:solidFill>
                            <a:schemeClr val="tx1"/>
                          </a:solidFill>
                        </a:rPr>
                        <a:t> </a:t>
                      </a: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3284559403"/>
                  </a:ext>
                </a:extLst>
              </a:tr>
              <a:tr h="370840">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1775781740"/>
                  </a:ext>
                </a:extLst>
              </a:tr>
              <a:tr h="370840">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502480506"/>
                  </a:ext>
                </a:extLst>
              </a:tr>
              <a:tr h="370840">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3727477955"/>
                  </a:ext>
                </a:extLst>
              </a:tr>
              <a:tr h="370840">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tc>
                  <a:txBody>
                    <a:bodyPr/>
                    <a:lstStyle/>
                    <a:p>
                      <a:endParaRPr lang="fr-BE" sz="1600" noProof="0" dirty="0">
                        <a:solidFill>
                          <a:schemeClr val="tx1"/>
                        </a:solidFill>
                      </a:endParaRPr>
                    </a:p>
                  </a:txBody>
                  <a:tcPr>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tcPr>
                </a:tc>
                <a:extLst>
                  <a:ext uri="{0D108BD9-81ED-4DB2-BD59-A6C34878D82A}">
                    <a16:rowId xmlns:a16="http://schemas.microsoft.com/office/drawing/2014/main" val="3438292825"/>
                  </a:ext>
                </a:extLst>
              </a:tr>
            </a:tbl>
          </a:graphicData>
        </a:graphic>
      </p:graphicFrame>
    </p:spTree>
    <p:extLst>
      <p:ext uri="{BB962C8B-B14F-4D97-AF65-F5344CB8AC3E}">
        <p14:creationId xmlns:p14="http://schemas.microsoft.com/office/powerpoint/2010/main" val="2501213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vertical)">
                                      <p:cBhvr>
                                        <p:cTn id="12" dur="500"/>
                                        <p:tgtEl>
                                          <p:spTgt spid="5">
                                            <p:txEl>
                                              <p:pRg st="0" end="0"/>
                                            </p:txEl>
                                          </p:spTgt>
                                        </p:tgtEl>
                                      </p:cBhvr>
                                    </p:animEffect>
                                  </p:childTnLst>
                                </p:cTn>
                              </p:par>
                            </p:childTnLst>
                          </p:cTn>
                        </p:par>
                        <p:par>
                          <p:cTn id="13" fill="hold">
                            <p:stCondLst>
                              <p:cond delay="500"/>
                            </p:stCondLst>
                            <p:childTnLst>
                              <p:par>
                                <p:cTn id="14" presetID="4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anim calcmode="lin" valueType="num">
                                      <p:cBhvr>
                                        <p:cTn id="17" dur="750" fill="hold"/>
                                        <p:tgtEl>
                                          <p:spTgt spid="6"/>
                                        </p:tgtEl>
                                        <p:attrNameLst>
                                          <p:attrName>ppt_w</p:attrName>
                                        </p:attrNameLst>
                                      </p:cBhvr>
                                      <p:tavLst>
                                        <p:tav tm="0" fmla="#ppt_w*sin(2.5*pi*$)">
                                          <p:val>
                                            <p:fltVal val="0"/>
                                          </p:val>
                                        </p:tav>
                                        <p:tav tm="100000">
                                          <p:val>
                                            <p:fltVal val="1"/>
                                          </p:val>
                                        </p:tav>
                                      </p:tavLst>
                                    </p:anim>
                                    <p:anim calcmode="lin" valueType="num">
                                      <p:cBhvr>
                                        <p:cTn id="18" dur="75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4" presetClass="entr" presetSubtype="5"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vertical)">
                                      <p:cBhvr>
                                        <p:cTn id="22" dur="500"/>
                                        <p:tgtEl>
                                          <p:spTgt spid="5">
                                            <p:txEl>
                                              <p:pRg st="2" end="2"/>
                                            </p:txEl>
                                          </p:spTgt>
                                        </p:tgtEl>
                                      </p:cBhvr>
                                    </p:animEffect>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heme/theme1.xml><?xml version="1.0" encoding="utf-8"?>
<a:theme xmlns:a="http://schemas.openxmlformats.org/drawingml/2006/main" name="Kantoorthema">
  <a:themeElements>
    <a:clrScheme name="FOD">
      <a:dk1>
        <a:srgbClr val="3F4A53"/>
      </a:dk1>
      <a:lt1>
        <a:srgbClr val="E4D9CC"/>
      </a:lt1>
      <a:dk2>
        <a:srgbClr val="917562"/>
      </a:dk2>
      <a:lt2>
        <a:srgbClr val="FFFFFF"/>
      </a:lt2>
      <a:accent1>
        <a:srgbClr val="374853"/>
      </a:accent1>
      <a:accent2>
        <a:srgbClr val="E4D9CC"/>
      </a:accent2>
      <a:accent3>
        <a:srgbClr val="917562"/>
      </a:accent3>
      <a:accent4>
        <a:srgbClr val="FFC000"/>
      </a:accent4>
      <a:accent5>
        <a:srgbClr val="5B9BD5"/>
      </a:accent5>
      <a:accent6>
        <a:srgbClr val="70AD47"/>
      </a:accent6>
      <a:hlink>
        <a:srgbClr val="0563C1"/>
      </a:hlink>
      <a:folHlink>
        <a:srgbClr val="954F72"/>
      </a:folHlink>
    </a:clrScheme>
    <a:fontScheme name="FOD">
      <a:majorFont>
        <a:latin typeface="Roboto"/>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Belgian-FPS-Foreign-Affairs-.pptx" id="{6E053882-DA0D-4AF1-AC85-E43A1774803E}" vid="{FC362F41-7393-4DB3-A27D-7561158BA0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6B63D38F42A8468F1707D777DE87F9" ma:contentTypeVersion="24" ma:contentTypeDescription="Create a new document." ma:contentTypeScope="" ma:versionID="74ed001ff111071c053f78248d2e1515">
  <xsd:schema xmlns:xsd="http://www.w3.org/2001/XMLSchema" xmlns:xs="http://www.w3.org/2001/XMLSchema" xmlns:p="http://schemas.microsoft.com/office/2006/metadata/properties" xmlns:ns2="00e09321-d5d2-4561-8433-b39e5ad88592" xmlns:ns3="2c5dae96-4a92-43f9-b905-c361bd91d8ab" targetNamespace="http://schemas.microsoft.com/office/2006/metadata/properties" ma:root="true" ma:fieldsID="47a0fbeeaf5afef69d7f0ce7e2adb620" ns2:_="" ns3:_="">
    <xsd:import namespace="00e09321-d5d2-4561-8433-b39e5ad88592"/>
    <xsd:import namespace="2c5dae96-4a92-43f9-b905-c361bd91d8ab"/>
    <xsd:element name="properties">
      <xsd:complexType>
        <xsd:sequence>
          <xsd:element name="documentManagement">
            <xsd:complexType>
              <xsd:all>
                <xsd:element ref="ns2:p5e7a70900b24fdf9bcfb9b5fc846c60" minOccurs="0"/>
                <xsd:element ref="ns2:TaxCatchAll" minOccurs="0"/>
                <xsd:element ref="ns2:TaxCatchAllLabel" minOccurs="0"/>
                <xsd:element ref="ns2:ToBeArchive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2:SharedWithUsers" minOccurs="0"/>
                <xsd:element ref="ns2:SharedWithDetail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09321-d5d2-4561-8433-b39e5ad88592" elementFormDefault="qualified">
    <xsd:import namespace="http://schemas.microsoft.com/office/2006/documentManagement/types"/>
    <xsd:import namespace="http://schemas.microsoft.com/office/infopath/2007/PartnerControls"/>
    <xsd:element name="p5e7a70900b24fdf9bcfb9b5fc846c60" ma:index="4" nillable="true" ma:taxonomy="true" ma:internalName="p5e7a70900b24fdf9bcfb9b5fc846c60" ma:taxonomyFieldName="ArchiveCode" ma:displayName="Archive code" ma:default="" ma:fieldId="{95e7a709-00b2-4fdf-9bcf-b9b5fc846c60}" ma:sspId="8710b318-ea48-4423-a308-0e87359dff93" ma:termSetId="eca26591-3e39-4461-87f0-273b620e3239" ma:anchorId="00000000-0000-0000-0000-000000000000" ma:open="false" ma:isKeyword="false">
      <xsd:complexType>
        <xsd:sequence>
          <xsd:element ref="pc:Terms" minOccurs="0" maxOccurs="1"/>
        </xsd:sequence>
      </xsd:complexType>
    </xsd:element>
    <xsd:element name="TaxCatchAll" ma:index="5" nillable="true" ma:displayName="Taxonomy Catch All Column" ma:hidden="true" ma:list="{9f7b89a9-ca0c-47ec-95b8-513d7bd9f1f0}" ma:internalName="TaxCatchAll" ma:showField="CatchAllData" ma:web="00e09321-d5d2-4561-8433-b39e5ad88592">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hidden="true" ma:list="{9f7b89a9-ca0c-47ec-95b8-513d7bd9f1f0}" ma:internalName="TaxCatchAllLabel" ma:readOnly="true" ma:showField="CatchAllDataLabel" ma:web="00e09321-d5d2-4561-8433-b39e5ad88592">
      <xsd:complexType>
        <xsd:complexContent>
          <xsd:extension base="dms:MultiChoiceLookup">
            <xsd:sequence>
              <xsd:element name="Value" type="dms:Lookup" maxOccurs="unbounded" minOccurs="0" nillable="true"/>
            </xsd:sequence>
          </xsd:extension>
        </xsd:complexContent>
      </xsd:complexType>
    </xsd:element>
    <xsd:element name="ToBeArchived" ma:index="8" nillable="true" ma:displayName="To be archived" ma:internalName="ToBeArchived">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5dae96-4a92-43f9-b905-c361bd91d8ab"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710b318-ea48-4423-a308-0e87359dff9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5dae96-4a92-43f9-b905-c361bd91d8ab">
      <Terms xmlns="http://schemas.microsoft.com/office/infopath/2007/PartnerControls"/>
    </lcf76f155ced4ddcb4097134ff3c332f>
    <p5e7a70900b24fdf9bcfb9b5fc846c60 xmlns="00e09321-d5d2-4561-8433-b39e5ad88592">
      <Terms xmlns="http://schemas.microsoft.com/office/infopath/2007/PartnerControls"/>
    </p5e7a70900b24fdf9bcfb9b5fc846c60>
    <TaxCatchAll xmlns="00e09321-d5d2-4561-8433-b39e5ad88592" xsi:nil="true"/>
    <ToBeArchived xmlns="00e09321-d5d2-4561-8433-b39e5ad88592" xsi:nil="true"/>
  </documentManagement>
</p:properties>
</file>

<file path=customXml/itemProps1.xml><?xml version="1.0" encoding="utf-8"?>
<ds:datastoreItem xmlns:ds="http://schemas.openxmlformats.org/officeDocument/2006/customXml" ds:itemID="{77D9906C-1B55-49DC-B543-1E9E751E6818}">
  <ds:schemaRefs>
    <ds:schemaRef ds:uri="http://schemas.microsoft.com/sharepoint/v3/contenttype/forms"/>
  </ds:schemaRefs>
</ds:datastoreItem>
</file>

<file path=customXml/itemProps2.xml><?xml version="1.0" encoding="utf-8"?>
<ds:datastoreItem xmlns:ds="http://schemas.openxmlformats.org/officeDocument/2006/customXml" ds:itemID="{BB38498B-5C90-40CF-9003-97456DC9D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09321-d5d2-4561-8433-b39e5ad88592"/>
    <ds:schemaRef ds:uri="2c5dae96-4a92-43f9-b905-c361bd91d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AFE69B-7826-4FBA-AEAD-600DD599F105}">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00e09321-d5d2-4561-8433-b39e5ad88592"/>
    <ds:schemaRef ds:uri="http://purl.org/dc/terms/"/>
    <ds:schemaRef ds:uri="http://schemas.openxmlformats.org/package/2006/metadata/core-properties"/>
    <ds:schemaRef ds:uri="2c5dae96-4a92-43f9-b905-c361bd91d8a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PPT-Template-Belgian-FPS-Foreign-Affairs-</Template>
  <TotalTime>0</TotalTime>
  <Words>2218</Words>
  <Application>Microsoft Office PowerPoint</Application>
  <PresentationFormat>Grand écran</PresentationFormat>
  <Paragraphs>361</Paragraphs>
  <Slides>59</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59</vt:i4>
      </vt:variant>
    </vt:vector>
  </HeadingPairs>
  <TitlesOfParts>
    <vt:vector size="66" baseType="lpstr">
      <vt:lpstr>Arial</vt:lpstr>
      <vt:lpstr>Calibri</vt:lpstr>
      <vt:lpstr>Lora</vt:lpstr>
      <vt:lpstr>Roboto</vt:lpstr>
      <vt:lpstr>Times New Roman</vt:lpstr>
      <vt:lpstr>Wingdings</vt:lpstr>
      <vt:lpstr>Kantoorthema</vt:lpstr>
      <vt:lpstr>Les possibilités d’intervention du SPF AE en matière de droit des personnes dans le cadre des relations familiales internationales  AG Gapec – 10/3/2026 - Libramont  </vt:lpstr>
      <vt:lpstr>  </vt:lpstr>
      <vt:lpstr>Présentation PowerPoint</vt:lpstr>
      <vt:lpstr>1. LE SPF AE ET LES BELGES À L’ÉTRANGER www.diplomatie.belgium.be</vt:lpstr>
      <vt:lpstr>LE SPF AE À BRUXELLES</vt:lpstr>
      <vt:lpstr>LE SPF AE DANS LE MONDE Un réseau de 115 “postes”</vt:lpstr>
      <vt:lpstr>CONSULS HONORAIRES</vt:lpstr>
      <vt:lpstr>Les Belges à l’étranger</vt:lpstr>
      <vt:lpstr>Les Belges à l’étranger</vt:lpstr>
      <vt:lpstr>Les Belges à l’étranger</vt:lpstr>
      <vt:lpstr>2. La Direction générale des Affaires consulaires (DGC)</vt:lpstr>
      <vt:lpstr>Direction générale des Affaires consulaires</vt:lpstr>
      <vt:lpstr>C1  ASSISTANCE D’URGENCE ET AFFAIRES JUDICIAIRES </vt:lpstr>
      <vt:lpstr>Loi sur l’Assistance consulaire  09/05/2018 – Chapitre 13 du Code consulaire belge</vt:lpstr>
      <vt:lpstr>Assistance d’urgence  </vt:lpstr>
      <vt:lpstr>Présentation PowerPoint</vt:lpstr>
      <vt:lpstr>Loi sur l’Assistance consulaire  09/05/2018 – Chapitre 13 du Code consulaire belge</vt:lpstr>
      <vt:lpstr>Présentation PowerPoint</vt:lpstr>
      <vt:lpstr>Présentation PowerPoint</vt:lpstr>
      <vt:lpstr>Coopération judiciaire et Protection des Mineurs et de la Famille  </vt:lpstr>
      <vt:lpstr>Coopération consulaire européenne  Directive 2015/637 </vt:lpstr>
      <vt:lpstr>Assistance en cas de crise</vt:lpstr>
      <vt:lpstr>C2 Documents de voyage et d’identité </vt:lpstr>
      <vt:lpstr>C2 </vt:lpstr>
      <vt:lpstr>C2 </vt:lpstr>
      <vt:lpstr>Moteur de recherche “Documents de voyage” https://diplomatie.belgium.be/fr/documents-de-voyage </vt:lpstr>
      <vt:lpstr>Passban &gt; Risque d’enlèvement d’enfant</vt:lpstr>
      <vt:lpstr>Présentation PowerPoint</vt:lpstr>
      <vt:lpstr>C3 Droit des personnes  </vt:lpstr>
      <vt:lpstr>C3.1 - Nationalité</vt:lpstr>
      <vt:lpstr>C3.1 - Nationalité</vt:lpstr>
      <vt:lpstr>C3.2 – Droit de la famille</vt:lpstr>
      <vt:lpstr>C3.2 – Droit de la famille &amp; état civil</vt:lpstr>
      <vt:lpstr>C3.2 – Enquêtes et actes d’état civil</vt:lpstr>
      <vt:lpstr>Certificats de non-empêchement à mariage (CNEM)</vt:lpstr>
      <vt:lpstr>C3.2 – Adoptions internationales</vt:lpstr>
      <vt:lpstr>C3.2 – Extraits et copies conformes d’actes</vt:lpstr>
      <vt:lpstr>C3.2 – Actes de décès étrangers</vt:lpstr>
      <vt:lpstr>C3.3 - Notariat</vt:lpstr>
      <vt:lpstr>C3.3 – Actes notariés</vt:lpstr>
      <vt:lpstr>C3.3 – Actes notariés en poste</vt:lpstr>
      <vt:lpstr>C3.3 – Héritage et successions</vt:lpstr>
      <vt:lpstr>C3.4 – Population et affaires électorales</vt:lpstr>
      <vt:lpstr>C3.4 – Registres consulaires de population</vt:lpstr>
      <vt:lpstr>C3.4 – Elections</vt:lpstr>
      <vt:lpstr>C3.5 – Légalisation et lutte contre la fraude documentaire</vt:lpstr>
      <vt:lpstr>C3.5 – Légalisation</vt:lpstr>
      <vt:lpstr>eLegalization</vt:lpstr>
      <vt:lpstr>C3.5 – Enquête sur les documents étrangers</vt:lpstr>
      <vt:lpstr>C3.5 – Enquête sur les documents étrangers</vt:lpstr>
      <vt:lpstr>C4 Visas  </vt:lpstr>
      <vt:lpstr>C4 - Visas</vt:lpstr>
      <vt:lpstr>UE vs Schengen </vt:lpstr>
      <vt:lpstr>Suivre une demande de visa</vt:lpstr>
      <vt:lpstr>Points d’attention</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possibilités d’intervention du SPF AE en matière de droit des personnes dans le cadre des problems familiaux internationaux</dc:title>
  <dc:creator>Portelange Julie - C3</dc:creator>
  <cp:lastModifiedBy>Pascal Baguette</cp:lastModifiedBy>
  <cp:revision>5</cp:revision>
  <dcterms:created xsi:type="dcterms:W3CDTF">2024-03-11T12:22:13Z</dcterms:created>
  <dcterms:modified xsi:type="dcterms:W3CDTF">2026-03-21T09:47:41Z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ddc1db8-2f64-468c-a02a-c7d04ea19826_Enabled">
    <vt:lpwstr>true</vt:lpwstr>
  </property>
  <property fmtid="{D5CDD505-2E9C-101B-9397-08002B2CF9AE}" pid="3" name="MSIP_Label_dddc1db8-2f64-468c-a02a-c7d04ea19826_SetDate">
    <vt:lpwstr>2022-03-22T15:51:47Z</vt:lpwstr>
  </property>
  <property fmtid="{D5CDD505-2E9C-101B-9397-08002B2CF9AE}" pid="4" name="MSIP_Label_dddc1db8-2f64-468c-a02a-c7d04ea19826_Method">
    <vt:lpwstr>Privileged</vt:lpwstr>
  </property>
  <property fmtid="{D5CDD505-2E9C-101B-9397-08002B2CF9AE}" pid="5" name="MSIP_Label_dddc1db8-2f64-468c-a02a-c7d04ea19826_Name">
    <vt:lpwstr>Non classifié - Niet geclassificeerd</vt:lpwstr>
  </property>
  <property fmtid="{D5CDD505-2E9C-101B-9397-08002B2CF9AE}" pid="6" name="MSIP_Label_dddc1db8-2f64-468c-a02a-c7d04ea19826_SiteId">
    <vt:lpwstr>80153b30-e434-429b-b41c-0d47f9deec42</vt:lpwstr>
  </property>
  <property fmtid="{D5CDD505-2E9C-101B-9397-08002B2CF9AE}" pid="7" name="MSIP_Label_dddc1db8-2f64-468c-a02a-c7d04ea19826_ActionId">
    <vt:lpwstr>420ac8bb-4e82-4f57-8774-1c50f7fb45cc</vt:lpwstr>
  </property>
  <property fmtid="{D5CDD505-2E9C-101B-9397-08002B2CF9AE}" pid="8" name="MSIP_Label_dddc1db8-2f64-468c-a02a-c7d04ea19826_ContentBits">
    <vt:lpwstr>0</vt:lpwstr>
  </property>
  <property fmtid="{D5CDD505-2E9C-101B-9397-08002B2CF9AE}" pid="9" name="ContentTypeId">
    <vt:lpwstr>0x010100146B63D38F42A8468F1707D777DE87F9</vt:lpwstr>
  </property>
</Properties>
</file>